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 id="2147483929"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8" r:id="rId21"/>
    <p:sldId id="279" r:id="rId22"/>
    <p:sldId id="277" r:id="rId23"/>
    <p:sldId id="274"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E1D6F-0E1C-4DA6-B394-9C1CCB935F3C}"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2FA7D-2FA7-445E-8A64-11A57A0BD662}" type="slidenum">
              <a:rPr lang="en-US" smtClean="0"/>
              <a:t>‹#›</a:t>
            </a:fld>
            <a:endParaRPr lang="en-US"/>
          </a:p>
        </p:txBody>
      </p:sp>
    </p:spTree>
    <p:extLst>
      <p:ext uri="{BB962C8B-B14F-4D97-AF65-F5344CB8AC3E}">
        <p14:creationId xmlns:p14="http://schemas.microsoft.com/office/powerpoint/2010/main" val="317565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2FA7D-2FA7-445E-8A64-11A57A0BD662}" type="slidenum">
              <a:rPr lang="en-US" smtClean="0"/>
              <a:t>3</a:t>
            </a:fld>
            <a:endParaRPr lang="en-US"/>
          </a:p>
        </p:txBody>
      </p:sp>
    </p:spTree>
    <p:extLst>
      <p:ext uri="{BB962C8B-B14F-4D97-AF65-F5344CB8AC3E}">
        <p14:creationId xmlns:p14="http://schemas.microsoft.com/office/powerpoint/2010/main" val="3654689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2FA7D-2FA7-445E-8A64-11A57A0BD662}" type="slidenum">
              <a:rPr lang="en-US" smtClean="0"/>
              <a:t>6</a:t>
            </a:fld>
            <a:endParaRPr lang="en-US"/>
          </a:p>
        </p:txBody>
      </p:sp>
    </p:spTree>
    <p:extLst>
      <p:ext uri="{BB962C8B-B14F-4D97-AF65-F5344CB8AC3E}">
        <p14:creationId xmlns:p14="http://schemas.microsoft.com/office/powerpoint/2010/main" val="416742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78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382745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715801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4118553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1445125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892107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347871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1A8105-B101-429A-895A-5A1F7DD6D73C}"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42370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1A8105-B101-429A-895A-5A1F7DD6D73C}"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185777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A8105-B101-429A-895A-5A1F7DD6D73C}" type="datetimeFigureOut">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1022476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301111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36833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57474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224963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4063371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1A8105-B101-429A-895A-5A1F7DD6D73C}"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C0748-F56E-49BD-BDC4-390746818C9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9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2170561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1A8105-B101-429A-895A-5A1F7DD6D73C}"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166916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1A8105-B101-429A-895A-5A1F7DD6D73C}"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3623854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F1A8105-B101-429A-895A-5A1F7DD6D73C}" type="datetimeFigureOut">
              <a:rPr lang="en-US" smtClean="0"/>
              <a:t>10/11/2023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340029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A0C0748-F56E-49BD-BDC4-390746818C97}" type="slidenum">
              <a:rPr lang="en-US" smtClean="0"/>
              <a:t>‹#›</a:t>
            </a:fld>
            <a:endParaRPr lang="en-US"/>
          </a:p>
        </p:txBody>
      </p:sp>
    </p:spTree>
    <p:extLst>
      <p:ext uri="{BB962C8B-B14F-4D97-AF65-F5344CB8AC3E}">
        <p14:creationId xmlns:p14="http://schemas.microsoft.com/office/powerpoint/2010/main" val="2079110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A8105-B101-429A-895A-5A1F7DD6D73C}"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C0748-F56E-49BD-BDC4-390746818C97}" type="slidenum">
              <a:rPr lang="en-US" smtClean="0"/>
              <a:t>‹#›</a:t>
            </a:fld>
            <a:endParaRPr lang="en-US"/>
          </a:p>
        </p:txBody>
      </p:sp>
    </p:spTree>
    <p:extLst>
      <p:ext uri="{BB962C8B-B14F-4D97-AF65-F5344CB8AC3E}">
        <p14:creationId xmlns:p14="http://schemas.microsoft.com/office/powerpoint/2010/main" val="60571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1A8105-B101-429A-895A-5A1F7DD6D73C}" type="datetimeFigureOut">
              <a:rPr lang="en-US" smtClean="0"/>
              <a:t>10/11/2023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A0C0748-F56E-49BD-BDC4-390746818C9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019400"/>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A8105-B101-429A-895A-5A1F7DD6D73C}" type="datetimeFigureOut">
              <a:rPr lang="en-US" smtClean="0"/>
              <a:t>10/11/2023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C0748-F56E-49BD-BDC4-390746818C97}" type="slidenum">
              <a:rPr lang="en-US" smtClean="0"/>
              <a:t>‹#›</a:t>
            </a:fld>
            <a:endParaRPr lang="en-US"/>
          </a:p>
        </p:txBody>
      </p:sp>
    </p:spTree>
    <p:extLst>
      <p:ext uri="{BB962C8B-B14F-4D97-AF65-F5344CB8AC3E}">
        <p14:creationId xmlns:p14="http://schemas.microsoft.com/office/powerpoint/2010/main" val="2746452830"/>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pic>
        <p:nvPicPr>
          <p:cNvPr id="9221" name="Picture 5" descr="ExcelR - YouTube">
            <a:extLst>
              <a:ext uri="{FF2B5EF4-FFF2-40B4-BE49-F238E27FC236}">
                <a16:creationId xmlns:a16="http://schemas.microsoft.com/office/drawing/2014/main" id="{B64A3AEA-BE36-7DD3-DC6F-274B9823F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7" y="1"/>
            <a:ext cx="3029525" cy="1750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E1890A-D852-3DF2-DBF8-000CED67C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490" y="-87298"/>
            <a:ext cx="3888509" cy="2916382"/>
          </a:xfrm>
          <a:prstGeom prst="rect">
            <a:avLst/>
          </a:prstGeom>
        </p:spPr>
      </p:pic>
      <p:pic>
        <p:nvPicPr>
          <p:cNvPr id="5" name="Picture 4">
            <a:extLst>
              <a:ext uri="{FF2B5EF4-FFF2-40B4-BE49-F238E27FC236}">
                <a16:creationId xmlns:a16="http://schemas.microsoft.com/office/drawing/2014/main" id="{13E5F7C3-709F-A571-4FE8-E0C41C572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693" y="3186797"/>
            <a:ext cx="3744101" cy="2646032"/>
          </a:xfrm>
          <a:prstGeom prst="rect">
            <a:avLst/>
          </a:prstGeom>
        </p:spPr>
      </p:pic>
      <p:sp>
        <p:nvSpPr>
          <p:cNvPr id="2" name="Title 1">
            <a:extLst>
              <a:ext uri="{FF2B5EF4-FFF2-40B4-BE49-F238E27FC236}">
                <a16:creationId xmlns:a16="http://schemas.microsoft.com/office/drawing/2014/main" id="{1A9B9303-05CB-0C57-E8BB-B030A28FF02F}"/>
              </a:ext>
            </a:extLst>
          </p:cNvPr>
          <p:cNvSpPr>
            <a:spLocks noGrp="1"/>
          </p:cNvSpPr>
          <p:nvPr>
            <p:ph type="ctrTitle"/>
          </p:nvPr>
        </p:nvSpPr>
        <p:spPr>
          <a:xfrm>
            <a:off x="1902691" y="2829084"/>
            <a:ext cx="9144000" cy="1082383"/>
          </a:xfrm>
        </p:spPr>
        <p:txBody>
          <a:bodyPr>
            <a:normAutofit fontScale="90000"/>
          </a:bodyPr>
          <a:lstStyle/>
          <a:p>
            <a:r>
              <a:rPr lang="en-US" b="1" dirty="0"/>
              <a:t>Bankruptcy Prevention</a:t>
            </a:r>
          </a:p>
        </p:txBody>
      </p:sp>
      <p:sp>
        <p:nvSpPr>
          <p:cNvPr id="6" name="TextBox 5">
            <a:extLst>
              <a:ext uri="{FF2B5EF4-FFF2-40B4-BE49-F238E27FC236}">
                <a16:creationId xmlns:a16="http://schemas.microsoft.com/office/drawing/2014/main" id="{23B0ED97-7DAF-5757-5F7E-BA1C65EE7480}"/>
              </a:ext>
            </a:extLst>
          </p:cNvPr>
          <p:cNvSpPr txBox="1"/>
          <p:nvPr/>
        </p:nvSpPr>
        <p:spPr>
          <a:xfrm>
            <a:off x="9033166" y="4990213"/>
            <a:ext cx="3158834" cy="1200329"/>
          </a:xfrm>
          <a:prstGeom prst="rect">
            <a:avLst/>
          </a:prstGeom>
          <a:noFill/>
        </p:spPr>
        <p:txBody>
          <a:bodyPr wrap="square" rtlCol="0">
            <a:spAutoFit/>
          </a:bodyPr>
          <a:lstStyle/>
          <a:p>
            <a:r>
              <a:rPr lang="en-US" b="1" spc="-50" dirty="0">
                <a:solidFill>
                  <a:schemeClr val="tx1">
                    <a:lumMod val="85000"/>
                    <a:lumOff val="15000"/>
                  </a:schemeClr>
                </a:solidFill>
                <a:latin typeface="Comic Sans MS" panose="030F0702030302020204" pitchFamily="66" charset="0"/>
                <a:ea typeface="+mj-ea"/>
                <a:cs typeface="+mj-cs"/>
              </a:rPr>
              <a:t>Mr. Rohit Gusain</a:t>
            </a:r>
          </a:p>
          <a:p>
            <a:r>
              <a:rPr lang="en-US" b="1" spc="-50" dirty="0" err="1">
                <a:solidFill>
                  <a:schemeClr val="tx1">
                    <a:lumMod val="85000"/>
                    <a:lumOff val="15000"/>
                  </a:schemeClr>
                </a:solidFill>
                <a:latin typeface="Comic Sans MS" panose="030F0702030302020204" pitchFamily="66" charset="0"/>
                <a:ea typeface="+mj-ea"/>
                <a:cs typeface="+mj-cs"/>
              </a:rPr>
              <a:t>Mrs</a:t>
            </a:r>
            <a:r>
              <a:rPr lang="en-US" b="1" spc="-50" dirty="0">
                <a:solidFill>
                  <a:schemeClr val="tx1">
                    <a:lumMod val="85000"/>
                    <a:lumOff val="15000"/>
                  </a:schemeClr>
                </a:solidFill>
                <a:latin typeface="Comic Sans MS" panose="030F0702030302020204" pitchFamily="66" charset="0"/>
                <a:ea typeface="+mj-ea"/>
                <a:cs typeface="+mj-cs"/>
              </a:rPr>
              <a:t> Megha Patil</a:t>
            </a:r>
          </a:p>
          <a:p>
            <a:r>
              <a:rPr lang="en-US" b="1" spc="-50" dirty="0" err="1">
                <a:solidFill>
                  <a:schemeClr val="tx1">
                    <a:lumMod val="85000"/>
                    <a:lumOff val="15000"/>
                  </a:schemeClr>
                </a:solidFill>
                <a:latin typeface="Comic Sans MS" panose="030F0702030302020204" pitchFamily="66" charset="0"/>
                <a:ea typeface="+mj-ea"/>
                <a:cs typeface="+mj-cs"/>
              </a:rPr>
              <a:t>Mr.Aayesh</a:t>
            </a:r>
            <a:r>
              <a:rPr lang="en-US" b="1" spc="-50" dirty="0">
                <a:solidFill>
                  <a:schemeClr val="tx1">
                    <a:lumMod val="85000"/>
                    <a:lumOff val="15000"/>
                  </a:schemeClr>
                </a:solidFill>
                <a:latin typeface="Comic Sans MS" panose="030F0702030302020204" pitchFamily="66" charset="0"/>
                <a:ea typeface="+mj-ea"/>
                <a:cs typeface="+mj-cs"/>
              </a:rPr>
              <a:t> Azim Abdul</a:t>
            </a:r>
          </a:p>
          <a:p>
            <a:r>
              <a:rPr lang="en-US" b="1" spc="-50" dirty="0">
                <a:solidFill>
                  <a:schemeClr val="tx1">
                    <a:lumMod val="85000"/>
                    <a:lumOff val="15000"/>
                  </a:schemeClr>
                </a:solidFill>
                <a:latin typeface="Comic Sans MS" panose="030F0702030302020204" pitchFamily="66" charset="0"/>
                <a:ea typeface="+mj-ea"/>
                <a:cs typeface="+mj-cs"/>
              </a:rPr>
              <a:t>Mr. </a:t>
            </a:r>
            <a:r>
              <a:rPr lang="en-US" b="1" spc="-50" dirty="0" err="1">
                <a:solidFill>
                  <a:schemeClr val="tx1">
                    <a:lumMod val="85000"/>
                    <a:lumOff val="15000"/>
                  </a:schemeClr>
                </a:solidFill>
                <a:latin typeface="Comic Sans MS" panose="030F0702030302020204" pitchFamily="66" charset="0"/>
                <a:ea typeface="+mj-ea"/>
                <a:cs typeface="+mj-cs"/>
              </a:rPr>
              <a:t>Muthamilarasu</a:t>
            </a:r>
            <a:r>
              <a:rPr lang="en-US" b="1" spc="-50" dirty="0">
                <a:solidFill>
                  <a:schemeClr val="tx1">
                    <a:lumMod val="85000"/>
                    <a:lumOff val="15000"/>
                  </a:schemeClr>
                </a:solidFill>
                <a:latin typeface="Comic Sans MS" panose="030F0702030302020204" pitchFamily="66" charset="0"/>
                <a:ea typeface="+mj-ea"/>
                <a:cs typeface="+mj-cs"/>
              </a:rPr>
              <a:t> S</a:t>
            </a:r>
          </a:p>
        </p:txBody>
      </p:sp>
    </p:spTree>
    <p:extLst>
      <p:ext uri="{BB962C8B-B14F-4D97-AF65-F5344CB8AC3E}">
        <p14:creationId xmlns:p14="http://schemas.microsoft.com/office/powerpoint/2010/main" val="134493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3D40-CD5B-7FDB-4CD0-988A79F93EE9}"/>
              </a:ext>
            </a:extLst>
          </p:cNvPr>
          <p:cNvSpPr>
            <a:spLocks noGrp="1"/>
          </p:cNvSpPr>
          <p:nvPr>
            <p:ph type="title"/>
          </p:nvPr>
        </p:nvSpPr>
        <p:spPr>
          <a:xfrm>
            <a:off x="236567" y="5745018"/>
            <a:ext cx="7555345" cy="471055"/>
          </a:xfrm>
        </p:spPr>
        <p:txBody>
          <a:bodyPr>
            <a:normAutofit fontScale="90000"/>
          </a:bodyPr>
          <a:lstStyle/>
          <a:p>
            <a:r>
              <a:rPr lang="en-US" sz="2000" i="0" dirty="0">
                <a:solidFill>
                  <a:srgbClr val="FF0000"/>
                </a:solidFill>
                <a:effectLst/>
                <a:latin typeface="Calibri (Body)"/>
              </a:rPr>
              <a:t>Insights</a:t>
            </a:r>
            <a:r>
              <a:rPr lang="en-US" b="1" i="0" dirty="0">
                <a:solidFill>
                  <a:srgbClr val="CC0000"/>
                </a:solidFill>
                <a:effectLst/>
                <a:latin typeface="ff0"/>
              </a:rPr>
              <a:t> </a:t>
            </a:r>
            <a:br>
              <a:rPr lang="en-US" b="1" i="0" dirty="0">
                <a:solidFill>
                  <a:srgbClr val="CC0000"/>
                </a:solidFill>
                <a:effectLst/>
                <a:latin typeface="ff0"/>
              </a:rPr>
            </a:br>
            <a:br>
              <a:rPr lang="en-US" b="1" i="0" dirty="0">
                <a:solidFill>
                  <a:srgbClr val="CC0000"/>
                </a:solidFill>
                <a:effectLst/>
                <a:latin typeface="ff0"/>
              </a:rPr>
            </a:br>
            <a:endParaRPr lang="en-US" dirty="0"/>
          </a:p>
        </p:txBody>
      </p:sp>
      <p:pic>
        <p:nvPicPr>
          <p:cNvPr id="6146" name="Picture 2">
            <a:extLst>
              <a:ext uri="{FF2B5EF4-FFF2-40B4-BE49-F238E27FC236}">
                <a16:creationId xmlns:a16="http://schemas.microsoft.com/office/drawing/2014/main" id="{022B986A-2661-AF74-4A8A-D07E8D5E8E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567" y="143166"/>
            <a:ext cx="11114924" cy="48998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8D6C7-E545-4A15-570E-A6DDE04001E9}"/>
              </a:ext>
            </a:extLst>
          </p:cNvPr>
          <p:cNvSpPr txBox="1"/>
          <p:nvPr/>
        </p:nvSpPr>
        <p:spPr>
          <a:xfrm>
            <a:off x="291985" y="5754408"/>
            <a:ext cx="117394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above bar graph from 1-6 fig. we are counting the number of low risk, medium risk and high risk by plotting bar graph.</a:t>
            </a:r>
          </a:p>
          <a:p>
            <a:pPr marL="285750" indent="-285750">
              <a:buFont typeface="Arial" panose="020B0604020202020204" pitchFamily="34" charset="0"/>
              <a:buChar char="•"/>
            </a:pPr>
            <a:r>
              <a:rPr lang="en-US" dirty="0"/>
              <a:t>In 7</a:t>
            </a:r>
            <a:r>
              <a:rPr lang="en-US" baseline="30000" dirty="0"/>
              <a:t>th</a:t>
            </a:r>
            <a:r>
              <a:rPr lang="en-US" dirty="0"/>
              <a:t> fig. we are counting the bankruptcy and non-bankruptcy rate by plotting bar graph with 143 non-bankruptcy and 107 bankruptcy case.</a:t>
            </a:r>
          </a:p>
        </p:txBody>
      </p:sp>
      <p:pic>
        <p:nvPicPr>
          <p:cNvPr id="6" name="Picture 5">
            <a:extLst>
              <a:ext uri="{FF2B5EF4-FFF2-40B4-BE49-F238E27FC236}">
                <a16:creationId xmlns:a16="http://schemas.microsoft.com/office/drawing/2014/main" id="{1D1E4D7E-0990-A175-D89E-29EE2195F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100" y="3728662"/>
            <a:ext cx="5696745" cy="1247949"/>
          </a:xfrm>
          <a:prstGeom prst="rect">
            <a:avLst/>
          </a:prstGeom>
        </p:spPr>
      </p:pic>
    </p:spTree>
    <p:extLst>
      <p:ext uri="{BB962C8B-B14F-4D97-AF65-F5344CB8AC3E}">
        <p14:creationId xmlns:p14="http://schemas.microsoft.com/office/powerpoint/2010/main" val="1200121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5FC004B-86EA-7A70-5624-123F6827BF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3328" y="469326"/>
            <a:ext cx="10515600" cy="12694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D30D45B-3464-F5F6-D21E-9FEA1DB7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974" y="2230896"/>
            <a:ext cx="7211431" cy="2562583"/>
          </a:xfrm>
          <a:prstGeom prst="rect">
            <a:avLst/>
          </a:prstGeom>
        </p:spPr>
      </p:pic>
      <p:sp>
        <p:nvSpPr>
          <p:cNvPr id="7" name="TextBox 6">
            <a:extLst>
              <a:ext uri="{FF2B5EF4-FFF2-40B4-BE49-F238E27FC236}">
                <a16:creationId xmlns:a16="http://schemas.microsoft.com/office/drawing/2014/main" id="{26A1052D-6832-28D0-5B6B-BBCB75FF7CC3}"/>
              </a:ext>
            </a:extLst>
          </p:cNvPr>
          <p:cNvSpPr txBox="1"/>
          <p:nvPr/>
        </p:nvSpPr>
        <p:spPr>
          <a:xfrm>
            <a:off x="526472" y="5368387"/>
            <a:ext cx="6096000" cy="369332"/>
          </a:xfrm>
          <a:prstGeom prst="rect">
            <a:avLst/>
          </a:prstGeom>
          <a:noFill/>
        </p:spPr>
        <p:txBody>
          <a:bodyPr wrap="square">
            <a:spAutoFit/>
          </a:bodyPr>
          <a:lstStyle/>
          <a:p>
            <a:r>
              <a:rPr lang="en-US" i="0" dirty="0">
                <a:solidFill>
                  <a:srgbClr val="CC0000"/>
                </a:solidFill>
                <a:effectLst/>
                <a:latin typeface="Calibri (Body)"/>
              </a:rPr>
              <a:t>Insights :</a:t>
            </a:r>
            <a:endParaRPr lang="en-US" dirty="0">
              <a:latin typeface="Calibri (Body)"/>
            </a:endParaRPr>
          </a:p>
        </p:txBody>
      </p:sp>
      <p:sp>
        <p:nvSpPr>
          <p:cNvPr id="8" name="TextBox 7">
            <a:extLst>
              <a:ext uri="{FF2B5EF4-FFF2-40B4-BE49-F238E27FC236}">
                <a16:creationId xmlns:a16="http://schemas.microsoft.com/office/drawing/2014/main" id="{8FAAB4DA-97D2-0ED4-F800-04A3F1C241BA}"/>
              </a:ext>
            </a:extLst>
          </p:cNvPr>
          <p:cNvSpPr txBox="1"/>
          <p:nvPr/>
        </p:nvSpPr>
        <p:spPr>
          <a:xfrm>
            <a:off x="1052945" y="5744649"/>
            <a:ext cx="10640292" cy="646331"/>
          </a:xfrm>
          <a:prstGeom prst="rect">
            <a:avLst/>
          </a:prstGeom>
          <a:noFill/>
        </p:spPr>
        <p:txBody>
          <a:bodyPr wrap="square" rtlCol="0">
            <a:spAutoFit/>
          </a:bodyPr>
          <a:lstStyle/>
          <a:p>
            <a:r>
              <a:rPr lang="en-US" dirty="0"/>
              <a:t>In above Fig. we are checking the correlation of feature classes w.r.t target variable with heat map diagram and also with numerical values.</a:t>
            </a:r>
          </a:p>
        </p:txBody>
      </p:sp>
    </p:spTree>
    <p:extLst>
      <p:ext uri="{BB962C8B-B14F-4D97-AF65-F5344CB8AC3E}">
        <p14:creationId xmlns:p14="http://schemas.microsoft.com/office/powerpoint/2010/main" val="1784658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14DD-FE9B-99BA-D623-6A9B9E91DCDA}"/>
              </a:ext>
            </a:extLst>
          </p:cNvPr>
          <p:cNvSpPr>
            <a:spLocks noGrp="1"/>
          </p:cNvSpPr>
          <p:nvPr>
            <p:ph type="title"/>
          </p:nvPr>
        </p:nvSpPr>
        <p:spPr>
          <a:xfrm>
            <a:off x="581891" y="365125"/>
            <a:ext cx="10771909" cy="1158875"/>
          </a:xfrm>
        </p:spPr>
        <p:txBody>
          <a:bodyPr/>
          <a:lstStyle/>
          <a:p>
            <a:pPr algn="ctr"/>
            <a:r>
              <a:rPr lang="en-US" b="1" dirty="0">
                <a:solidFill>
                  <a:srgbClr val="FF0000"/>
                </a:solidFill>
              </a:rPr>
              <a:t>Conclusion on EDA</a:t>
            </a:r>
          </a:p>
        </p:txBody>
      </p:sp>
      <p:sp>
        <p:nvSpPr>
          <p:cNvPr id="3" name="Content Placeholder 2">
            <a:extLst>
              <a:ext uri="{FF2B5EF4-FFF2-40B4-BE49-F238E27FC236}">
                <a16:creationId xmlns:a16="http://schemas.microsoft.com/office/drawing/2014/main" id="{73885A03-D240-92BE-08DC-2092D3E6CF1D}"/>
              </a:ext>
            </a:extLst>
          </p:cNvPr>
          <p:cNvSpPr>
            <a:spLocks noGrp="1"/>
          </p:cNvSpPr>
          <p:nvPr>
            <p:ph idx="1"/>
          </p:nvPr>
        </p:nvSpPr>
        <p:spPr>
          <a:xfrm>
            <a:off x="838200" y="1825625"/>
            <a:ext cx="9127836" cy="1342448"/>
          </a:xfrm>
        </p:spPr>
        <p:txBody>
          <a:bodyPr>
            <a:normAutofit fontScale="92500" lnSpcReduction="20000"/>
          </a:bodyPr>
          <a:lstStyle/>
          <a:p>
            <a:r>
              <a:rPr lang="en-US" sz="1800" i="0" dirty="0">
                <a:effectLst/>
                <a:latin typeface="Calibri (Body)"/>
              </a:rPr>
              <a:t>The Problem at hand is not an anomaly detection problem. It is a classiﬁcation problem with not highly imbalanced dataset.</a:t>
            </a:r>
          </a:p>
          <a:p>
            <a:endParaRPr lang="en-US" sz="1800" i="0" dirty="0">
              <a:effectLst/>
              <a:latin typeface="Calibri (Body)"/>
            </a:endParaRPr>
          </a:p>
          <a:p>
            <a:r>
              <a:rPr lang="en-US" sz="1800" i="0" dirty="0">
                <a:effectLst/>
                <a:latin typeface="Calibri (Body)"/>
              </a:rPr>
              <a:t>We will use different combinations of feature selection techniques, classiﬁcation models to reach a solution</a:t>
            </a:r>
            <a:endParaRPr lang="en-US" sz="1800" dirty="0">
              <a:latin typeface="Calibri (Body)"/>
            </a:endParaRPr>
          </a:p>
        </p:txBody>
      </p:sp>
    </p:spTree>
    <p:extLst>
      <p:ext uri="{BB962C8B-B14F-4D97-AF65-F5344CB8AC3E}">
        <p14:creationId xmlns:p14="http://schemas.microsoft.com/office/powerpoint/2010/main" val="123066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E93F2206-4866-149E-0EDF-3D3A5179FA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965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377D07-1EC6-57B4-7769-AA6C80BB6353}"/>
              </a:ext>
            </a:extLst>
          </p:cNvPr>
          <p:cNvSpPr>
            <a:spLocks noGrp="1"/>
          </p:cNvSpPr>
          <p:nvPr>
            <p:ph type="title"/>
          </p:nvPr>
        </p:nvSpPr>
        <p:spPr/>
        <p:txBody>
          <a:bodyPr/>
          <a:lstStyle/>
          <a:p>
            <a:pPr algn="ctr"/>
            <a:r>
              <a:rPr lang="en-US" i="0" dirty="0">
                <a:solidFill>
                  <a:srgbClr val="FF0000"/>
                </a:solidFill>
                <a:effectLst/>
              </a:rPr>
              <a:t>Applying</a:t>
            </a:r>
            <a:r>
              <a:rPr lang="en-US" b="1" i="0" dirty="0">
                <a:solidFill>
                  <a:srgbClr val="FF0000"/>
                </a:solidFill>
                <a:effectLst/>
                <a:latin typeface="ff0"/>
              </a:rPr>
              <a:t> </a:t>
            </a:r>
            <a:r>
              <a:rPr lang="en-US" i="0" dirty="0">
                <a:solidFill>
                  <a:srgbClr val="FF0000"/>
                </a:solidFill>
                <a:effectLst/>
              </a:rPr>
              <a:t>Models</a:t>
            </a:r>
            <a:endParaRPr lang="en-US" dirty="0">
              <a:solidFill>
                <a:srgbClr val="FF0000"/>
              </a:solidFill>
            </a:endParaRPr>
          </a:p>
        </p:txBody>
      </p:sp>
    </p:spTree>
    <p:extLst>
      <p:ext uri="{BB962C8B-B14F-4D97-AF65-F5344CB8AC3E}">
        <p14:creationId xmlns:p14="http://schemas.microsoft.com/office/powerpoint/2010/main" val="101940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02A3-1F87-16D5-2AE7-AA3C2E39173C}"/>
              </a:ext>
            </a:extLst>
          </p:cNvPr>
          <p:cNvSpPr>
            <a:spLocks noGrp="1"/>
          </p:cNvSpPr>
          <p:nvPr>
            <p:ph type="title"/>
          </p:nvPr>
        </p:nvSpPr>
        <p:spPr>
          <a:xfrm>
            <a:off x="228600" y="269153"/>
            <a:ext cx="11353800" cy="1325563"/>
          </a:xfrm>
        </p:spPr>
        <p:txBody>
          <a:bodyPr/>
          <a:lstStyle/>
          <a:p>
            <a:pPr algn="ctr"/>
            <a:r>
              <a:rPr lang="en-US" dirty="0">
                <a:solidFill>
                  <a:srgbClr val="FF0000"/>
                </a:solidFill>
                <a:effectLst/>
              </a:rPr>
              <a:t>Applying Model: </a:t>
            </a:r>
            <a:r>
              <a:rPr lang="en-US" b="0" i="0" dirty="0">
                <a:solidFill>
                  <a:srgbClr val="212121"/>
                </a:solidFill>
                <a:effectLst/>
              </a:rPr>
              <a:t>Logistic Regression</a:t>
            </a:r>
            <a:endParaRPr lang="en-US" dirty="0"/>
          </a:p>
        </p:txBody>
      </p:sp>
      <p:sp>
        <p:nvSpPr>
          <p:cNvPr id="3" name="Content Placeholder 2">
            <a:extLst>
              <a:ext uri="{FF2B5EF4-FFF2-40B4-BE49-F238E27FC236}">
                <a16:creationId xmlns:a16="http://schemas.microsoft.com/office/drawing/2014/main" id="{17B29E0E-01FA-3226-B99D-A1510B24C7B8}"/>
              </a:ext>
            </a:extLst>
          </p:cNvPr>
          <p:cNvSpPr>
            <a:spLocks noGrp="1"/>
          </p:cNvSpPr>
          <p:nvPr>
            <p:ph idx="1"/>
          </p:nvPr>
        </p:nvSpPr>
        <p:spPr>
          <a:xfrm>
            <a:off x="607291" y="1860461"/>
            <a:ext cx="9922164" cy="1591829"/>
          </a:xfrm>
        </p:spPr>
        <p:txBody>
          <a:bodyPr>
            <a:normAutofit/>
          </a:bodyPr>
          <a:lstStyle/>
          <a:p>
            <a:pPr marL="0" indent="0" algn="just">
              <a:buNone/>
            </a:pPr>
            <a:r>
              <a:rPr lang="en-US" sz="1800" dirty="0"/>
              <a:t>Logistic Regression is a statistical method used to analyze a dataset in which there are one or more independent variables that determine an outcome. It is commonly used for binary classification problems, where the goal is to predict whether an observation belongs to one of two classes.</a:t>
            </a:r>
          </a:p>
        </p:txBody>
      </p:sp>
      <p:sp>
        <p:nvSpPr>
          <p:cNvPr id="5" name="TextBox 4">
            <a:extLst>
              <a:ext uri="{FF2B5EF4-FFF2-40B4-BE49-F238E27FC236}">
                <a16:creationId xmlns:a16="http://schemas.microsoft.com/office/drawing/2014/main" id="{E252853A-A56C-68DC-FE66-D76ACD9499AC}"/>
              </a:ext>
            </a:extLst>
          </p:cNvPr>
          <p:cNvSpPr txBox="1"/>
          <p:nvPr/>
        </p:nvSpPr>
        <p:spPr>
          <a:xfrm>
            <a:off x="607291" y="3163654"/>
            <a:ext cx="10714181" cy="1200329"/>
          </a:xfrm>
          <a:prstGeom prst="rect">
            <a:avLst/>
          </a:prstGeom>
          <a:noFill/>
        </p:spPr>
        <p:txBody>
          <a:bodyPr wrap="square">
            <a:spAutoFit/>
          </a:bodyPr>
          <a:lstStyle/>
          <a:p>
            <a:r>
              <a:rPr lang="en-US" b="1" dirty="0">
                <a:effectLst/>
              </a:rPr>
              <a:t>Applications in Bankruptcy Prediction Models</a:t>
            </a:r>
            <a:endParaRPr lang="en-US" b="1" dirty="0"/>
          </a:p>
          <a:p>
            <a:r>
              <a:rPr lang="en-US" dirty="0">
                <a:effectLst/>
              </a:rPr>
              <a:t>Logistic Regression is commonly used in bankruptcy prediction models to determine the likelihood of a company going bankrupt. The model takes into account various financial ratios and other factors to predict the probability of bankruptcy within a certain time period.</a:t>
            </a:r>
            <a:endParaRPr lang="en-US" dirty="0"/>
          </a:p>
        </p:txBody>
      </p:sp>
    </p:spTree>
    <p:extLst>
      <p:ext uri="{BB962C8B-B14F-4D97-AF65-F5344CB8AC3E}">
        <p14:creationId xmlns:p14="http://schemas.microsoft.com/office/powerpoint/2010/main" val="3897961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A4BCF-5933-D12A-36DA-261D2EEBE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38" y="300182"/>
            <a:ext cx="4948709" cy="6257636"/>
          </a:xfrm>
          <a:prstGeom prst="rect">
            <a:avLst/>
          </a:prstGeom>
        </p:spPr>
      </p:pic>
      <p:pic>
        <p:nvPicPr>
          <p:cNvPr id="7" name="Picture 6">
            <a:extLst>
              <a:ext uri="{FF2B5EF4-FFF2-40B4-BE49-F238E27FC236}">
                <a16:creationId xmlns:a16="http://schemas.microsoft.com/office/drawing/2014/main" id="{2EDFDF28-C64B-2E76-B82F-05D038705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145" y="582912"/>
            <a:ext cx="4420217" cy="1905266"/>
          </a:xfrm>
          <a:prstGeom prst="rect">
            <a:avLst/>
          </a:prstGeom>
        </p:spPr>
      </p:pic>
    </p:spTree>
    <p:extLst>
      <p:ext uri="{BB962C8B-B14F-4D97-AF65-F5344CB8AC3E}">
        <p14:creationId xmlns:p14="http://schemas.microsoft.com/office/powerpoint/2010/main" val="97227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84723E48-8BEF-CAA8-02E1-C864609B760A}"/>
              </a:ext>
            </a:extLst>
          </p:cNvPr>
          <p:cNvSpPr/>
          <p:nvPr/>
        </p:nvSpPr>
        <p:spPr>
          <a:xfrm>
            <a:off x="5763491" y="4553527"/>
            <a:ext cx="6299200" cy="200429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9DC2FD4-F5BB-3D6A-525A-F54F8920B345}"/>
              </a:ext>
            </a:extLst>
          </p:cNvPr>
          <p:cNvSpPr/>
          <p:nvPr/>
        </p:nvSpPr>
        <p:spPr>
          <a:xfrm>
            <a:off x="332509" y="4866529"/>
            <a:ext cx="4830619" cy="146961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8E214-81E7-363E-D37C-92F53035E2BC}"/>
              </a:ext>
            </a:extLst>
          </p:cNvPr>
          <p:cNvSpPr>
            <a:spLocks noGrp="1"/>
          </p:cNvSpPr>
          <p:nvPr>
            <p:ph type="title"/>
          </p:nvPr>
        </p:nvSpPr>
        <p:spPr>
          <a:xfrm>
            <a:off x="443345" y="-123001"/>
            <a:ext cx="11508509" cy="1325563"/>
          </a:xfrm>
        </p:spPr>
        <p:txBody>
          <a:bodyPr/>
          <a:lstStyle/>
          <a:p>
            <a:pPr algn="ctr"/>
            <a:r>
              <a:rPr lang="en-US" dirty="0">
                <a:solidFill>
                  <a:srgbClr val="FF0000"/>
                </a:solidFill>
                <a:effectLst/>
              </a:rPr>
              <a:t>Applying Model: </a:t>
            </a:r>
            <a:r>
              <a:rPr lang="en-US" dirty="0"/>
              <a:t>Support Vector Machines (SVMs)  </a:t>
            </a:r>
          </a:p>
        </p:txBody>
      </p:sp>
      <p:sp>
        <p:nvSpPr>
          <p:cNvPr id="3" name="Content Placeholder 2">
            <a:extLst>
              <a:ext uri="{FF2B5EF4-FFF2-40B4-BE49-F238E27FC236}">
                <a16:creationId xmlns:a16="http://schemas.microsoft.com/office/drawing/2014/main" id="{EF0170BE-7D14-7918-9092-4338436E2D2A}"/>
              </a:ext>
            </a:extLst>
          </p:cNvPr>
          <p:cNvSpPr>
            <a:spLocks noGrp="1"/>
          </p:cNvSpPr>
          <p:nvPr>
            <p:ph idx="1"/>
          </p:nvPr>
        </p:nvSpPr>
        <p:spPr>
          <a:xfrm>
            <a:off x="166254" y="1202562"/>
            <a:ext cx="11508509" cy="788910"/>
          </a:xfrm>
        </p:spPr>
        <p:txBody>
          <a:bodyPr>
            <a:normAutofit lnSpcReduction="10000"/>
          </a:bodyPr>
          <a:lstStyle/>
          <a:p>
            <a:pPr marL="0" indent="0" algn="just">
              <a:buNone/>
            </a:pPr>
            <a:r>
              <a:rPr lang="en-US" sz="1800" dirty="0"/>
              <a:t>Support Vector Machines (SVMs) are a popular machine learning algorithm used for classification and regression analysis. They work by finding the hyperplane that best separates the data points into different classes, with the largest margin possible.</a:t>
            </a:r>
          </a:p>
        </p:txBody>
      </p:sp>
      <p:pic>
        <p:nvPicPr>
          <p:cNvPr id="9" name="Picture 8">
            <a:extLst>
              <a:ext uri="{FF2B5EF4-FFF2-40B4-BE49-F238E27FC236}">
                <a16:creationId xmlns:a16="http://schemas.microsoft.com/office/drawing/2014/main" id="{D4516C99-B9C7-55B6-F3B2-751100337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 y="2208771"/>
            <a:ext cx="4414982" cy="2079073"/>
          </a:xfrm>
          <a:prstGeom prst="rect">
            <a:avLst/>
          </a:prstGeom>
        </p:spPr>
      </p:pic>
      <p:pic>
        <p:nvPicPr>
          <p:cNvPr id="11" name="Picture 10">
            <a:extLst>
              <a:ext uri="{FF2B5EF4-FFF2-40B4-BE49-F238E27FC236}">
                <a16:creationId xmlns:a16="http://schemas.microsoft.com/office/drawing/2014/main" id="{567AC15F-AB09-9801-F329-68E2D2D9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508" y="2242463"/>
            <a:ext cx="4193085" cy="2149144"/>
          </a:xfrm>
          <a:prstGeom prst="rect">
            <a:avLst/>
          </a:prstGeom>
        </p:spPr>
      </p:pic>
      <p:sp>
        <p:nvSpPr>
          <p:cNvPr id="15" name="TextBox 14">
            <a:extLst>
              <a:ext uri="{FF2B5EF4-FFF2-40B4-BE49-F238E27FC236}">
                <a16:creationId xmlns:a16="http://schemas.microsoft.com/office/drawing/2014/main" id="{DD61CDD0-6902-2BED-CEA0-6CAE5B5F3B8C}"/>
              </a:ext>
            </a:extLst>
          </p:cNvPr>
          <p:cNvSpPr txBox="1"/>
          <p:nvPr/>
        </p:nvSpPr>
        <p:spPr>
          <a:xfrm>
            <a:off x="5855854" y="4670307"/>
            <a:ext cx="6096000" cy="1754326"/>
          </a:xfrm>
          <a:prstGeom prst="rect">
            <a:avLst/>
          </a:prstGeom>
          <a:noFill/>
        </p:spPr>
        <p:txBody>
          <a:bodyPr wrap="square">
            <a:spAutoFit/>
          </a:bodyPr>
          <a:lstStyle/>
          <a:p>
            <a:r>
              <a:rPr lang="en-US" b="1" dirty="0">
                <a:effectLst/>
              </a:rPr>
              <a:t>Kernel Trick</a:t>
            </a:r>
            <a:endParaRPr lang="en-US" b="1" dirty="0"/>
          </a:p>
          <a:p>
            <a:r>
              <a:rPr lang="en-US" dirty="0">
                <a:effectLst/>
              </a:rPr>
              <a:t>The kernel trick is a technique used to transform the input data into a higher-dimensional space, where it may be more easily separated by a hyperplane. This allows SVMs to solve non-linear problems, where the data cannot be separated by a linear hyperplane in the original feature space.</a:t>
            </a:r>
            <a:endParaRPr lang="en-US" dirty="0"/>
          </a:p>
        </p:txBody>
      </p:sp>
      <p:sp>
        <p:nvSpPr>
          <p:cNvPr id="17" name="TextBox 16">
            <a:extLst>
              <a:ext uri="{FF2B5EF4-FFF2-40B4-BE49-F238E27FC236}">
                <a16:creationId xmlns:a16="http://schemas.microsoft.com/office/drawing/2014/main" id="{00F68948-8371-672A-A715-89381D53F10F}"/>
              </a:ext>
            </a:extLst>
          </p:cNvPr>
          <p:cNvSpPr txBox="1"/>
          <p:nvPr/>
        </p:nvSpPr>
        <p:spPr>
          <a:xfrm>
            <a:off x="443345" y="4866529"/>
            <a:ext cx="4830619" cy="1200329"/>
          </a:xfrm>
          <a:prstGeom prst="rect">
            <a:avLst/>
          </a:prstGeom>
          <a:noFill/>
        </p:spPr>
        <p:txBody>
          <a:bodyPr wrap="square">
            <a:spAutoFit/>
          </a:bodyPr>
          <a:lstStyle/>
          <a:p>
            <a:r>
              <a:rPr lang="en-US" b="1" dirty="0">
                <a:effectLst/>
              </a:rPr>
              <a:t>Applications</a:t>
            </a:r>
            <a:endParaRPr lang="en-US" b="1" dirty="0"/>
          </a:p>
          <a:p>
            <a:r>
              <a:rPr lang="en-US" dirty="0">
                <a:effectLst/>
              </a:rPr>
              <a:t>SVMs have been successfully applied in various fields, such as image classification, text classification, bioinformatics, and finance.</a:t>
            </a:r>
            <a:endParaRPr lang="en-US" dirty="0"/>
          </a:p>
        </p:txBody>
      </p:sp>
    </p:spTree>
    <p:extLst>
      <p:ext uri="{BB962C8B-B14F-4D97-AF65-F5344CB8AC3E}">
        <p14:creationId xmlns:p14="http://schemas.microsoft.com/office/powerpoint/2010/main" val="70215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95151E-94B8-80E4-1B01-86F062B2D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54" y="231595"/>
            <a:ext cx="3803809" cy="6394810"/>
          </a:xfrm>
          <a:prstGeom prst="rect">
            <a:avLst/>
          </a:prstGeom>
        </p:spPr>
      </p:pic>
      <p:pic>
        <p:nvPicPr>
          <p:cNvPr id="7" name="Picture 6">
            <a:extLst>
              <a:ext uri="{FF2B5EF4-FFF2-40B4-BE49-F238E27FC236}">
                <a16:creationId xmlns:a16="http://schemas.microsoft.com/office/drawing/2014/main" id="{942BEEF6-A728-9963-5BA6-4B797FD18831}"/>
              </a:ext>
            </a:extLst>
          </p:cNvPr>
          <p:cNvPicPr>
            <a:picLocks noChangeAspect="1"/>
          </p:cNvPicPr>
          <p:nvPr/>
        </p:nvPicPr>
        <p:blipFill>
          <a:blip r:embed="rId3"/>
          <a:stretch>
            <a:fillRect/>
          </a:stretch>
        </p:blipFill>
        <p:spPr>
          <a:xfrm>
            <a:off x="5087793" y="231595"/>
            <a:ext cx="4972050" cy="3524250"/>
          </a:xfrm>
          <a:prstGeom prst="rect">
            <a:avLst/>
          </a:prstGeom>
        </p:spPr>
      </p:pic>
    </p:spTree>
    <p:extLst>
      <p:ext uri="{BB962C8B-B14F-4D97-AF65-F5344CB8AC3E}">
        <p14:creationId xmlns:p14="http://schemas.microsoft.com/office/powerpoint/2010/main" val="5805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0213-8A67-4D0C-26FA-C73653850504}"/>
              </a:ext>
            </a:extLst>
          </p:cNvPr>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4340CA3B-A9DB-F8D2-A920-95790C5E0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745" y="1797348"/>
            <a:ext cx="3546123" cy="2645520"/>
          </a:xfrm>
          <a:prstGeom prst="rect">
            <a:avLst/>
          </a:prstGeom>
        </p:spPr>
      </p:pic>
      <p:sp>
        <p:nvSpPr>
          <p:cNvPr id="7" name="TextBox 6">
            <a:extLst>
              <a:ext uri="{FF2B5EF4-FFF2-40B4-BE49-F238E27FC236}">
                <a16:creationId xmlns:a16="http://schemas.microsoft.com/office/drawing/2014/main" id="{D8E13D01-6B49-3377-2D48-F31218FD8842}"/>
              </a:ext>
            </a:extLst>
          </p:cNvPr>
          <p:cNvSpPr txBox="1"/>
          <p:nvPr/>
        </p:nvSpPr>
        <p:spPr>
          <a:xfrm>
            <a:off x="406399" y="258465"/>
            <a:ext cx="11517745" cy="769441"/>
          </a:xfrm>
          <a:prstGeom prst="rect">
            <a:avLst/>
          </a:prstGeom>
          <a:noFill/>
        </p:spPr>
        <p:txBody>
          <a:bodyPr wrap="square">
            <a:spAutoFit/>
          </a:bodyPr>
          <a:lstStyle/>
          <a:p>
            <a:pPr algn="ctr"/>
            <a:r>
              <a:rPr lang="en-US" sz="4400" dirty="0">
                <a:solidFill>
                  <a:srgbClr val="FF0000"/>
                </a:solidFill>
                <a:latin typeface="+mj-lt"/>
              </a:rPr>
              <a:t>Other Algorithms Test Accuracy Chart</a:t>
            </a:r>
            <a:endParaRPr lang="en-US" sz="4400" dirty="0">
              <a:latin typeface="+mj-lt"/>
            </a:endParaRPr>
          </a:p>
        </p:txBody>
      </p:sp>
      <p:sp>
        <p:nvSpPr>
          <p:cNvPr id="8" name="TextBox 7">
            <a:extLst>
              <a:ext uri="{FF2B5EF4-FFF2-40B4-BE49-F238E27FC236}">
                <a16:creationId xmlns:a16="http://schemas.microsoft.com/office/drawing/2014/main" id="{79845B2E-C174-AC5C-7A57-CF3E3803E9AE}"/>
              </a:ext>
            </a:extLst>
          </p:cNvPr>
          <p:cNvSpPr txBox="1"/>
          <p:nvPr/>
        </p:nvSpPr>
        <p:spPr>
          <a:xfrm>
            <a:off x="554182" y="5335969"/>
            <a:ext cx="11083635" cy="369332"/>
          </a:xfrm>
          <a:prstGeom prst="rect">
            <a:avLst/>
          </a:prstGeom>
          <a:noFill/>
        </p:spPr>
        <p:txBody>
          <a:bodyPr wrap="square" rtlCol="0">
            <a:spAutoFit/>
          </a:bodyPr>
          <a:lstStyle/>
          <a:p>
            <a:pPr algn="ctr"/>
            <a:r>
              <a:rPr lang="en-US" dirty="0"/>
              <a:t>From Above chart we can check the test accuracy for different algorithms which is performed in project.</a:t>
            </a:r>
          </a:p>
        </p:txBody>
      </p:sp>
    </p:spTree>
    <p:extLst>
      <p:ext uri="{BB962C8B-B14F-4D97-AF65-F5344CB8AC3E}">
        <p14:creationId xmlns:p14="http://schemas.microsoft.com/office/powerpoint/2010/main" val="4211946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DC2440D-5AC3-EDAF-C173-E1B1700A022F}"/>
              </a:ext>
            </a:extLst>
          </p:cNvPr>
          <p:cNvSpPr/>
          <p:nvPr/>
        </p:nvSpPr>
        <p:spPr>
          <a:xfrm>
            <a:off x="880917" y="994807"/>
            <a:ext cx="10908146" cy="508000"/>
          </a:xfrm>
          <a:prstGeom prst="roundRect">
            <a:avLst/>
          </a:prstGeom>
          <a:ln>
            <a:noFill/>
          </a:ln>
        </p:spPr>
        <p:style>
          <a:lnRef idx="0">
            <a:scrgbClr r="0" g="0" b="0"/>
          </a:lnRef>
          <a:fillRef idx="1001">
            <a:schemeClr val="lt2"/>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D5C52-FC00-3848-B931-18B18017D49D}"/>
              </a:ext>
            </a:extLst>
          </p:cNvPr>
          <p:cNvSpPr>
            <a:spLocks noGrp="1"/>
          </p:cNvSpPr>
          <p:nvPr>
            <p:ph type="title"/>
          </p:nvPr>
        </p:nvSpPr>
        <p:spPr>
          <a:xfrm>
            <a:off x="4848306" y="734397"/>
            <a:ext cx="10515600" cy="348382"/>
          </a:xfrm>
        </p:spPr>
        <p:txBody>
          <a:bodyPr>
            <a:normAutofit fontScale="90000"/>
          </a:bodyPr>
          <a:lstStyle/>
          <a:p>
            <a:r>
              <a:rPr lang="en-US" dirty="0">
                <a:solidFill>
                  <a:srgbClr val="FF0000"/>
                </a:solidFill>
              </a:rPr>
              <a:t>Streamlit</a:t>
            </a:r>
            <a:br>
              <a:rPr lang="en-US" dirty="0"/>
            </a:br>
            <a:endParaRPr lang="en-US" b="1" dirty="0"/>
          </a:p>
        </p:txBody>
      </p:sp>
      <p:sp>
        <p:nvSpPr>
          <p:cNvPr id="3" name="Content Placeholder 2">
            <a:extLst>
              <a:ext uri="{FF2B5EF4-FFF2-40B4-BE49-F238E27FC236}">
                <a16:creationId xmlns:a16="http://schemas.microsoft.com/office/drawing/2014/main" id="{992015F2-413B-AC8E-6777-B76BEA6DFF21}"/>
              </a:ext>
            </a:extLst>
          </p:cNvPr>
          <p:cNvSpPr>
            <a:spLocks noGrp="1"/>
          </p:cNvSpPr>
          <p:nvPr>
            <p:ph idx="1"/>
          </p:nvPr>
        </p:nvSpPr>
        <p:spPr>
          <a:xfrm>
            <a:off x="880917" y="1082398"/>
            <a:ext cx="11196782" cy="622011"/>
          </a:xfrm>
        </p:spPr>
        <p:txBody>
          <a:bodyPr>
            <a:normAutofit fontScale="85000" lnSpcReduction="10000"/>
          </a:bodyPr>
          <a:lstStyle/>
          <a:p>
            <a:pPr marL="0" indent="0">
              <a:buNone/>
            </a:pPr>
            <a:r>
              <a:rPr lang="en-US" b="0" i="0" dirty="0">
                <a:solidFill>
                  <a:srgbClr val="374151"/>
                </a:solidFill>
                <a:effectLst/>
                <a:latin typeface="Söhne"/>
              </a:rPr>
              <a:t>Streamlit is a popular Python library for creating web applications with minimal effort.</a:t>
            </a:r>
            <a:endParaRPr lang="en-US" dirty="0"/>
          </a:p>
        </p:txBody>
      </p:sp>
      <p:sp>
        <p:nvSpPr>
          <p:cNvPr id="7" name="TextBox 6">
            <a:extLst>
              <a:ext uri="{FF2B5EF4-FFF2-40B4-BE49-F238E27FC236}">
                <a16:creationId xmlns:a16="http://schemas.microsoft.com/office/drawing/2014/main" id="{1EB37833-0723-5CD1-4C50-521112426EBD}"/>
              </a:ext>
            </a:extLst>
          </p:cNvPr>
          <p:cNvSpPr txBox="1"/>
          <p:nvPr/>
        </p:nvSpPr>
        <p:spPr>
          <a:xfrm>
            <a:off x="146961" y="1594755"/>
            <a:ext cx="11642102" cy="4801314"/>
          </a:xfrm>
          <a:prstGeom prst="rect">
            <a:avLst/>
          </a:prstGeom>
          <a:noFill/>
        </p:spPr>
        <p:txBody>
          <a:bodyPr wrap="square">
            <a:spAutoFit/>
          </a:bodyPr>
          <a:lstStyle/>
          <a:p>
            <a:pPr marL="342900" indent="-342900" algn="just">
              <a:buFont typeface="+mj-lt"/>
              <a:buAutoNum type="arabicPeriod"/>
            </a:pPr>
            <a:r>
              <a:rPr lang="en-US" b="1" i="0" dirty="0">
                <a:effectLst/>
                <a:latin typeface="Calibri body"/>
              </a:rPr>
              <a:t>Easy-to-Use</a:t>
            </a:r>
            <a:r>
              <a:rPr lang="en-US" b="0" i="0" dirty="0">
                <a:effectLst/>
                <a:latin typeface="Calibri body"/>
              </a:rPr>
              <a:t>: Streamlit is designed with simplicity in mind. You can create interactive web apps with just a few lines of Python code. This ease of use is a significant advantage for both developers and non-developers.</a:t>
            </a:r>
          </a:p>
          <a:p>
            <a:pPr marL="342900" indent="-342900" algn="just">
              <a:buFont typeface="+mj-lt"/>
              <a:buAutoNum type="arabicPeriod"/>
            </a:pPr>
            <a:endParaRPr lang="en-US" b="1" i="0" dirty="0">
              <a:effectLst/>
              <a:latin typeface="Calibri body"/>
            </a:endParaRPr>
          </a:p>
          <a:p>
            <a:pPr marL="342900" indent="-342900" algn="just">
              <a:buFont typeface="+mj-lt"/>
              <a:buAutoNum type="arabicPeriod"/>
            </a:pPr>
            <a:r>
              <a:rPr lang="en-US" b="1" i="0" dirty="0">
                <a:effectLst/>
                <a:latin typeface="Calibri body"/>
              </a:rPr>
              <a:t>Rapid Prototyping</a:t>
            </a:r>
            <a:r>
              <a:rPr lang="en-US" b="0" i="0" dirty="0">
                <a:effectLst/>
                <a:latin typeface="Calibri body"/>
              </a:rPr>
              <a:t>: Streamlit is excellent for quickly prototyping data-driven applications. You can iterate on your app's design and functionality without a steep learning curve.</a:t>
            </a:r>
          </a:p>
          <a:p>
            <a:pPr marL="342900" indent="-342900" algn="just">
              <a:buFont typeface="+mj-lt"/>
              <a:buAutoNum type="arabicPeriod"/>
            </a:pPr>
            <a:endParaRPr lang="en-US" b="1" i="0" dirty="0">
              <a:effectLst/>
              <a:latin typeface="Calibri body"/>
            </a:endParaRPr>
          </a:p>
          <a:p>
            <a:pPr marL="342900" indent="-342900" algn="just">
              <a:buFont typeface="+mj-lt"/>
              <a:buAutoNum type="arabicPeriod"/>
            </a:pPr>
            <a:r>
              <a:rPr lang="en-US" b="1" i="0" dirty="0">
                <a:effectLst/>
                <a:latin typeface="Calibri body"/>
              </a:rPr>
              <a:t>Data Integration</a:t>
            </a:r>
            <a:r>
              <a:rPr lang="en-US" b="0" i="0" dirty="0">
                <a:effectLst/>
                <a:latin typeface="Calibri body"/>
              </a:rPr>
              <a:t>: Streamlit easily integrates with popular data science libraries like Pandas, NumPy, and Matplotlib. This makes it a powerful tool for data analysis and visualization.</a:t>
            </a:r>
          </a:p>
          <a:p>
            <a:pPr marL="342900" indent="-342900" algn="just">
              <a:buFont typeface="+mj-lt"/>
              <a:buAutoNum type="arabicPeriod"/>
            </a:pPr>
            <a:endParaRPr lang="en-US" dirty="0">
              <a:latin typeface="Calibri body"/>
            </a:endParaRPr>
          </a:p>
          <a:p>
            <a:pPr marL="342900" indent="-342900" algn="just">
              <a:buFont typeface="+mj-lt"/>
              <a:buAutoNum type="arabicPeriod"/>
            </a:pPr>
            <a:r>
              <a:rPr lang="en-US" b="1" i="0" dirty="0">
                <a:effectLst/>
                <a:latin typeface="Calibri body"/>
              </a:rPr>
              <a:t>Customizable UI</a:t>
            </a:r>
            <a:r>
              <a:rPr lang="en-US" b="0" i="0" dirty="0">
                <a:effectLst/>
                <a:latin typeface="Calibri body"/>
              </a:rPr>
              <a:t>: Although Streamlit is beginner-friendly, it's highly customizable. You can create a tailored user interface with widgets, plots, and text, allowing for a wide range of applications.</a:t>
            </a:r>
          </a:p>
          <a:p>
            <a:pPr marL="342900" indent="-342900" algn="just">
              <a:buFont typeface="+mj-lt"/>
              <a:buAutoNum type="arabicPeriod"/>
            </a:pPr>
            <a:endParaRPr lang="en-US" dirty="0">
              <a:latin typeface="Calibri body"/>
            </a:endParaRPr>
          </a:p>
          <a:p>
            <a:pPr marL="342900" indent="-342900" algn="just">
              <a:buFont typeface="+mj-lt"/>
              <a:buAutoNum type="arabicPeriod"/>
            </a:pPr>
            <a:r>
              <a:rPr lang="en-US" b="1" i="0" dirty="0">
                <a:effectLst/>
                <a:latin typeface="Calibri body"/>
              </a:rPr>
              <a:t>Sharing Insights</a:t>
            </a:r>
            <a:r>
              <a:rPr lang="en-US" b="0" i="0" dirty="0">
                <a:effectLst/>
                <a:latin typeface="Calibri body"/>
              </a:rPr>
              <a:t>: Streamlit apps are easy to share with colleagues, clients, or the public. You can deploy them on cloud platforms, making it simple to showcase your data and insights.</a:t>
            </a:r>
          </a:p>
          <a:p>
            <a:pPr marL="342900" indent="-342900" algn="just">
              <a:buFont typeface="+mj-lt"/>
              <a:buAutoNum type="arabicPeriod"/>
            </a:pPr>
            <a:endParaRPr lang="en-US" dirty="0">
              <a:latin typeface="Calibri body"/>
            </a:endParaRPr>
          </a:p>
          <a:p>
            <a:pPr marL="342900" indent="-342900" algn="just">
              <a:buFont typeface="+mj-lt"/>
              <a:buAutoNum type="arabicPeriod"/>
            </a:pPr>
            <a:r>
              <a:rPr lang="en-US" b="1" i="0" dirty="0">
                <a:effectLst/>
                <a:latin typeface="Calibri body"/>
              </a:rPr>
              <a:t>Community Support</a:t>
            </a:r>
            <a:r>
              <a:rPr lang="en-US" b="0" i="0" dirty="0">
                <a:effectLst/>
                <a:latin typeface="Calibri body"/>
              </a:rPr>
              <a:t>: Streamlit has a growing and active community. You can find a wealth of resources, from example apps to documentation, making it easier to get started and solve problems.</a:t>
            </a:r>
          </a:p>
        </p:txBody>
      </p:sp>
      <p:pic>
        <p:nvPicPr>
          <p:cNvPr id="1028" name="Picture 4" descr="Streamlit Logo PNG Vector (SVG) Free Download">
            <a:extLst>
              <a:ext uri="{FF2B5EF4-FFF2-40B4-BE49-F238E27FC236}">
                <a16:creationId xmlns:a16="http://schemas.microsoft.com/office/drawing/2014/main" id="{3FF28B83-55A3-44F0-31B3-12BE8D216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019" y="44597"/>
            <a:ext cx="1470158" cy="79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123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AB38-C1A4-732D-B1C6-0BA82CEC1842}"/>
              </a:ext>
            </a:extLst>
          </p:cNvPr>
          <p:cNvSpPr>
            <a:spLocks noGrp="1"/>
          </p:cNvSpPr>
          <p:nvPr>
            <p:ph type="title"/>
          </p:nvPr>
        </p:nvSpPr>
        <p:spPr>
          <a:xfrm>
            <a:off x="-10675" y="152395"/>
            <a:ext cx="12202675" cy="1112693"/>
          </a:xfrm>
        </p:spPr>
        <p:txBody>
          <a:bodyPr/>
          <a:lstStyle/>
          <a:p>
            <a:pPr algn="ctr"/>
            <a:r>
              <a:rPr lang="en-US" dirty="0">
                <a:solidFill>
                  <a:srgbClr val="FF0000"/>
                </a:solidFill>
              </a:rPr>
              <a:t>Bankruptcy Overview </a:t>
            </a:r>
          </a:p>
        </p:txBody>
      </p:sp>
      <p:sp>
        <p:nvSpPr>
          <p:cNvPr id="3" name="Content Placeholder 2">
            <a:extLst>
              <a:ext uri="{FF2B5EF4-FFF2-40B4-BE49-F238E27FC236}">
                <a16:creationId xmlns:a16="http://schemas.microsoft.com/office/drawing/2014/main" id="{BBB6013F-8A1A-672D-16D6-28CC3B7588DE}"/>
              </a:ext>
            </a:extLst>
          </p:cNvPr>
          <p:cNvSpPr>
            <a:spLocks noGrp="1"/>
          </p:cNvSpPr>
          <p:nvPr>
            <p:ph idx="1"/>
          </p:nvPr>
        </p:nvSpPr>
        <p:spPr>
          <a:xfrm>
            <a:off x="651164" y="1243042"/>
            <a:ext cx="10797311" cy="856486"/>
          </a:xfrm>
          <a:ln>
            <a:solidFill>
              <a:schemeClr val="bg1"/>
            </a:solidFill>
          </a:ln>
        </p:spPr>
        <p:txBody>
          <a:bodyPr>
            <a:normAutofit/>
          </a:bodyPr>
          <a:lstStyle/>
          <a:p>
            <a:pPr marL="0" indent="0" algn="just">
              <a:buNone/>
            </a:pPr>
            <a:r>
              <a:rPr lang="en-US" sz="1800" dirty="0"/>
              <a:t>Bankruptcy is a legal process that provides relief to individuals and businesses that are unable to pay their debts. It allows them to either eliminate or restructure their debts under the protection of the bankruptcy court.</a:t>
            </a:r>
          </a:p>
        </p:txBody>
      </p:sp>
      <p:sp>
        <p:nvSpPr>
          <p:cNvPr id="12" name="TextBox 11">
            <a:extLst>
              <a:ext uri="{FF2B5EF4-FFF2-40B4-BE49-F238E27FC236}">
                <a16:creationId xmlns:a16="http://schemas.microsoft.com/office/drawing/2014/main" id="{A132F034-CCD0-F2B9-D868-B1B954BC03AD}"/>
              </a:ext>
            </a:extLst>
          </p:cNvPr>
          <p:cNvSpPr txBox="1"/>
          <p:nvPr/>
        </p:nvSpPr>
        <p:spPr>
          <a:xfrm>
            <a:off x="3048000" y="3246643"/>
            <a:ext cx="6096000" cy="369332"/>
          </a:xfrm>
          <a:prstGeom prst="rect">
            <a:avLst/>
          </a:prstGeom>
          <a:noFill/>
        </p:spPr>
        <p:txBody>
          <a:bodyPr wrap="square">
            <a:spAutoFit/>
          </a:bodyPr>
          <a:lstStyle/>
          <a:p>
            <a:endParaRPr lang="en-US" dirty="0"/>
          </a:p>
        </p:txBody>
      </p:sp>
      <p:sp>
        <p:nvSpPr>
          <p:cNvPr id="19" name="TextBox 18">
            <a:extLst>
              <a:ext uri="{FF2B5EF4-FFF2-40B4-BE49-F238E27FC236}">
                <a16:creationId xmlns:a16="http://schemas.microsoft.com/office/drawing/2014/main" id="{66DBA8EF-2891-BE50-524A-C1F2F4ACCD00}"/>
              </a:ext>
            </a:extLst>
          </p:cNvPr>
          <p:cNvSpPr txBox="1"/>
          <p:nvPr/>
        </p:nvSpPr>
        <p:spPr>
          <a:xfrm>
            <a:off x="651164" y="5059193"/>
            <a:ext cx="11083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Bankruptcy Also known as liquidation bankruptcy, this type of bankruptcy involves selling off assets to pay off debts.</a:t>
            </a:r>
          </a:p>
          <a:p>
            <a:pPr marL="285750" indent="-285750">
              <a:buFont typeface="Arial" panose="020B0604020202020204" pitchFamily="34" charset="0"/>
              <a:buChar char="•"/>
            </a:pPr>
            <a:r>
              <a:rPr lang="en-US" dirty="0"/>
              <a:t>This type of bankruptcy is designed for businesses that want to restructure their debts and continue operating.</a:t>
            </a:r>
          </a:p>
          <a:p>
            <a:pPr marL="285750" indent="-285750">
              <a:buFont typeface="Arial" panose="020B0604020202020204" pitchFamily="34" charset="0"/>
              <a:buChar char="•"/>
            </a:pPr>
            <a:r>
              <a:rPr lang="en-US" dirty="0"/>
              <a:t>This type of bankruptcy is designed for individuals with regular income who want to restructure their debts and pay them off over time.</a:t>
            </a:r>
          </a:p>
        </p:txBody>
      </p:sp>
      <p:pic>
        <p:nvPicPr>
          <p:cNvPr id="21" name="Picture 20">
            <a:extLst>
              <a:ext uri="{FF2B5EF4-FFF2-40B4-BE49-F238E27FC236}">
                <a16:creationId xmlns:a16="http://schemas.microsoft.com/office/drawing/2014/main" id="{24CC9195-9974-DE5E-1DEF-86A44912F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719" y="2099528"/>
            <a:ext cx="4191872" cy="255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51899C1B-DBC4-AC6F-4EE4-D0F85BC37F17}"/>
              </a:ext>
            </a:extLst>
          </p:cNvPr>
          <p:cNvPicPr>
            <a:picLocks noChangeAspect="1"/>
          </p:cNvPicPr>
          <p:nvPr/>
        </p:nvPicPr>
        <p:blipFill>
          <a:blip r:embed="rId3"/>
          <a:stretch>
            <a:fillRect/>
          </a:stretch>
        </p:blipFill>
        <p:spPr>
          <a:xfrm>
            <a:off x="1207655" y="2099528"/>
            <a:ext cx="4321181" cy="255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6099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1FD71E5-A4F6-F38D-5CD6-7F86653A079A}"/>
              </a:ext>
            </a:extLst>
          </p:cNvPr>
          <p:cNvSpPr txBox="1"/>
          <p:nvPr/>
        </p:nvSpPr>
        <p:spPr>
          <a:xfrm>
            <a:off x="2669309" y="187503"/>
            <a:ext cx="6096000" cy="769441"/>
          </a:xfrm>
          <a:prstGeom prst="rect">
            <a:avLst/>
          </a:prstGeom>
          <a:noFill/>
        </p:spPr>
        <p:txBody>
          <a:bodyPr wrap="square">
            <a:spAutoFit/>
          </a:bodyPr>
          <a:lstStyle/>
          <a:p>
            <a:pPr algn="ctr"/>
            <a:r>
              <a:rPr lang="en-US" sz="4400" dirty="0">
                <a:solidFill>
                  <a:srgbClr val="FF0000"/>
                </a:solidFill>
                <a:latin typeface="+mj-lt"/>
              </a:rPr>
              <a:t>Streamlit</a:t>
            </a:r>
            <a:endParaRPr lang="en-US" sz="4400" dirty="0">
              <a:latin typeface="+mj-lt"/>
            </a:endParaRPr>
          </a:p>
        </p:txBody>
      </p:sp>
      <p:sp>
        <p:nvSpPr>
          <p:cNvPr id="9" name="TextBox 8">
            <a:extLst>
              <a:ext uri="{FF2B5EF4-FFF2-40B4-BE49-F238E27FC236}">
                <a16:creationId xmlns:a16="http://schemas.microsoft.com/office/drawing/2014/main" id="{1EE143D8-BB20-D36C-2D56-5B57614962A4}"/>
              </a:ext>
            </a:extLst>
          </p:cNvPr>
          <p:cNvSpPr txBox="1"/>
          <p:nvPr/>
        </p:nvSpPr>
        <p:spPr>
          <a:xfrm>
            <a:off x="387927" y="956944"/>
            <a:ext cx="11416145" cy="5355312"/>
          </a:xfrm>
          <a:prstGeom prst="rect">
            <a:avLst/>
          </a:prstGeom>
          <a:noFill/>
        </p:spPr>
        <p:txBody>
          <a:bodyPr wrap="square">
            <a:spAutoFit/>
          </a:bodyPr>
          <a:lstStyle/>
          <a:p>
            <a:pPr marL="342900" indent="-342900" algn="just">
              <a:buFont typeface="+mj-lt"/>
              <a:buAutoNum type="arabicPeriod" startAt="7"/>
            </a:pPr>
            <a:r>
              <a:rPr lang="en-US" b="1" i="0" dirty="0">
                <a:effectLst/>
                <a:latin typeface="Calibri body"/>
              </a:rPr>
              <a:t>Interactive Widgets</a:t>
            </a:r>
            <a:r>
              <a:rPr lang="en-US" b="0" i="0" dirty="0">
                <a:effectLst/>
                <a:latin typeface="Calibri body"/>
              </a:rPr>
              <a:t>: Streamlit provides a variety of widgets like sliders, buttons, and text inputs, making your apps interactive and engaging.</a:t>
            </a:r>
          </a:p>
          <a:p>
            <a:pPr marL="342900" indent="-342900" algn="just">
              <a:buFont typeface="+mj-lt"/>
              <a:buAutoNum type="arabicPeriod" startAt="7"/>
            </a:pPr>
            <a:endParaRPr lang="en-US" dirty="0">
              <a:latin typeface="Calibri body"/>
            </a:endParaRPr>
          </a:p>
          <a:p>
            <a:pPr marL="342900" indent="-342900" algn="just">
              <a:buFont typeface="+mj-lt"/>
              <a:buAutoNum type="arabicPeriod" startAt="7"/>
            </a:pPr>
            <a:r>
              <a:rPr lang="en-US" b="1" i="0" dirty="0">
                <a:effectLst/>
                <a:latin typeface="Calibri body"/>
              </a:rPr>
              <a:t>Machine Learning Integration</a:t>
            </a:r>
            <a:r>
              <a:rPr lang="en-US" b="0" i="0" dirty="0">
                <a:effectLst/>
                <a:latin typeface="Calibri body"/>
              </a:rPr>
              <a:t>: Streamlit works well with machine learning libraries, allowing you to create data-driven apps that leverage predictive models.</a:t>
            </a:r>
          </a:p>
          <a:p>
            <a:pPr marL="342900" indent="-342900" algn="just">
              <a:buFont typeface="+mj-lt"/>
              <a:buAutoNum type="arabicPeriod" startAt="7"/>
            </a:pPr>
            <a:endParaRPr lang="en-US" b="0" i="0" dirty="0">
              <a:effectLst/>
              <a:latin typeface="Calibri body"/>
            </a:endParaRPr>
          </a:p>
          <a:p>
            <a:pPr marL="342900" indent="-342900" algn="just">
              <a:buFont typeface="+mj-lt"/>
              <a:buAutoNum type="arabicPeriod" startAt="7"/>
            </a:pPr>
            <a:r>
              <a:rPr lang="en-US" b="1" i="0" dirty="0">
                <a:effectLst/>
                <a:latin typeface="Calibri body"/>
              </a:rPr>
              <a:t>Deployment Options</a:t>
            </a:r>
            <a:r>
              <a:rPr lang="en-US" b="0" i="0" dirty="0">
                <a:effectLst/>
                <a:latin typeface="Calibri body"/>
              </a:rPr>
              <a:t>: Streamlit apps can be deployed locally or in the cloud, and you can use various hosting options such as Streamlit Sharing, Heroku, AWS, and more.</a:t>
            </a:r>
          </a:p>
          <a:p>
            <a:pPr marL="342900" indent="-342900" algn="just">
              <a:buFont typeface="+mj-lt"/>
              <a:buAutoNum type="arabicPeriod" startAt="7"/>
            </a:pPr>
            <a:endParaRPr lang="en-US" b="0" i="0" dirty="0">
              <a:effectLst/>
              <a:latin typeface="Calibri body"/>
            </a:endParaRPr>
          </a:p>
          <a:p>
            <a:pPr marL="342900" indent="-342900" algn="just">
              <a:buFont typeface="+mj-lt"/>
              <a:buAutoNum type="arabicPeriod" startAt="7"/>
            </a:pPr>
            <a:r>
              <a:rPr lang="en-US" b="1" i="0" dirty="0">
                <a:effectLst/>
                <a:latin typeface="Calibri body"/>
              </a:rPr>
              <a:t>Open Source</a:t>
            </a:r>
            <a:r>
              <a:rPr lang="en-US" b="0" i="0" dirty="0">
                <a:effectLst/>
                <a:latin typeface="Calibri body"/>
              </a:rPr>
              <a:t>: Streamlit is open-source, which means it's free to use and has an active development community.</a:t>
            </a:r>
          </a:p>
          <a:p>
            <a:pPr marL="342900" indent="-342900" algn="just">
              <a:buFont typeface="+mj-lt"/>
              <a:buAutoNum type="arabicPeriod" startAt="7"/>
            </a:pPr>
            <a:endParaRPr lang="en-US" b="0" i="0" dirty="0">
              <a:effectLst/>
              <a:latin typeface="Calibri body"/>
            </a:endParaRPr>
          </a:p>
          <a:p>
            <a:pPr marL="342900" indent="-342900" algn="just">
              <a:buFont typeface="+mj-lt"/>
              <a:buAutoNum type="arabicPeriod" startAt="7"/>
            </a:pPr>
            <a:r>
              <a:rPr lang="en-US" b="1" i="0" dirty="0">
                <a:effectLst/>
                <a:latin typeface="Calibri body"/>
              </a:rPr>
              <a:t>Documentation and Tutorials</a:t>
            </a:r>
            <a:r>
              <a:rPr lang="en-US" b="0" i="0" dirty="0">
                <a:effectLst/>
                <a:latin typeface="Calibri body"/>
              </a:rPr>
              <a:t>: Streamlit offers extensive documentation and tutorials to help users get started and make the most of the library.</a:t>
            </a:r>
          </a:p>
          <a:p>
            <a:pPr marL="342900" indent="-342900" algn="just">
              <a:buFont typeface="+mj-lt"/>
              <a:buAutoNum type="arabicPeriod" startAt="7"/>
            </a:pPr>
            <a:endParaRPr lang="en-US" b="0" i="0" dirty="0">
              <a:effectLst/>
              <a:latin typeface="Calibri body"/>
            </a:endParaRPr>
          </a:p>
          <a:p>
            <a:pPr marL="342900" indent="-342900" algn="just">
              <a:buFont typeface="+mj-lt"/>
              <a:buAutoNum type="arabicPeriod" startAt="7"/>
            </a:pPr>
            <a:r>
              <a:rPr lang="en-US" b="1" i="0" dirty="0">
                <a:effectLst/>
                <a:latin typeface="Calibri body"/>
              </a:rPr>
              <a:t>Version Control</a:t>
            </a:r>
            <a:r>
              <a:rPr lang="en-US" b="0" i="0" dirty="0">
                <a:effectLst/>
                <a:latin typeface="Calibri body"/>
              </a:rPr>
              <a:t>: Streamlit apps are written in Python, which allows for version control using tools like Git. This is essential for collaboration and maintaining codebase integrity.</a:t>
            </a:r>
          </a:p>
          <a:p>
            <a:pPr marL="342900" indent="-342900" algn="just">
              <a:buFont typeface="+mj-lt"/>
              <a:buAutoNum type="arabicPeriod" startAt="7"/>
            </a:pPr>
            <a:endParaRPr lang="en-US" b="0" i="0" dirty="0">
              <a:effectLst/>
              <a:latin typeface="Calibri body"/>
            </a:endParaRPr>
          </a:p>
          <a:p>
            <a:pPr marL="342900" indent="-342900" algn="just">
              <a:buFont typeface="+mj-lt"/>
              <a:buAutoNum type="arabicPeriod" startAt="7"/>
            </a:pPr>
            <a:r>
              <a:rPr lang="en-US" b="1" i="0" dirty="0">
                <a:effectLst/>
                <a:latin typeface="Calibri body"/>
              </a:rPr>
              <a:t>Integration with Other Web Technologies</a:t>
            </a:r>
            <a:r>
              <a:rPr lang="en-US" b="0" i="0" dirty="0">
                <a:effectLst/>
                <a:latin typeface="Calibri body"/>
              </a:rPr>
              <a:t>: You can integrate Streamlit apps with other web technologies like Flask, Dash, and HTML/CSS, allowing for more complex and customized web applications.</a:t>
            </a:r>
          </a:p>
        </p:txBody>
      </p:sp>
      <p:pic>
        <p:nvPicPr>
          <p:cNvPr id="10" name="Picture 4" descr="Streamlit Logo PNG Vector (SVG) Free Download">
            <a:extLst>
              <a:ext uri="{FF2B5EF4-FFF2-40B4-BE49-F238E27FC236}">
                <a16:creationId xmlns:a16="http://schemas.microsoft.com/office/drawing/2014/main" id="{1AAAFC94-C31D-39D0-9AA5-5EA38F3AF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481" y="92363"/>
            <a:ext cx="1416152" cy="7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65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2EC5-7C25-6DA6-818D-6DBA5D1076EF}"/>
              </a:ext>
            </a:extLst>
          </p:cNvPr>
          <p:cNvSpPr>
            <a:spLocks noGrp="1"/>
          </p:cNvSpPr>
          <p:nvPr>
            <p:ph type="title"/>
          </p:nvPr>
        </p:nvSpPr>
        <p:spPr>
          <a:xfrm>
            <a:off x="332509" y="0"/>
            <a:ext cx="11859491" cy="1325563"/>
          </a:xfrm>
        </p:spPr>
        <p:txBody>
          <a:bodyPr/>
          <a:lstStyle/>
          <a:p>
            <a:pPr algn="ctr"/>
            <a:r>
              <a:rPr lang="en-US" dirty="0">
                <a:solidFill>
                  <a:srgbClr val="FF0000"/>
                </a:solidFill>
              </a:rPr>
              <a:t>Output of Model using Streamlit</a:t>
            </a:r>
          </a:p>
        </p:txBody>
      </p:sp>
      <p:pic>
        <p:nvPicPr>
          <p:cNvPr id="5" name="Content Placeholder 4">
            <a:extLst>
              <a:ext uri="{FF2B5EF4-FFF2-40B4-BE49-F238E27FC236}">
                <a16:creationId xmlns:a16="http://schemas.microsoft.com/office/drawing/2014/main" id="{FB9BB813-75B7-D8A2-3709-B0033C036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082" y="1154545"/>
            <a:ext cx="11303836" cy="5467639"/>
          </a:xfrm>
        </p:spPr>
      </p:pic>
    </p:spTree>
    <p:extLst>
      <p:ext uri="{BB962C8B-B14F-4D97-AF65-F5344CB8AC3E}">
        <p14:creationId xmlns:p14="http://schemas.microsoft.com/office/powerpoint/2010/main" val="126258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B149-B5FF-BF81-B454-56B9E2B51602}"/>
              </a:ext>
            </a:extLst>
          </p:cNvPr>
          <p:cNvSpPr>
            <a:spLocks noGrp="1"/>
          </p:cNvSpPr>
          <p:nvPr>
            <p:ph type="title"/>
          </p:nvPr>
        </p:nvSpPr>
        <p:spPr>
          <a:xfrm>
            <a:off x="0" y="198870"/>
            <a:ext cx="12192000" cy="891021"/>
          </a:xfrm>
        </p:spPr>
        <p:txBody>
          <a:bodyPr/>
          <a:lstStyle/>
          <a:p>
            <a:pPr algn="ctr"/>
            <a:r>
              <a:rPr lang="en-US" b="1" dirty="0">
                <a:solidFill>
                  <a:srgbClr val="FF0000"/>
                </a:solidFill>
              </a:rPr>
              <a:t>Conclusion</a:t>
            </a:r>
            <a:endParaRPr lang="en-US" dirty="0"/>
          </a:p>
        </p:txBody>
      </p:sp>
      <p:sp>
        <p:nvSpPr>
          <p:cNvPr id="3" name="Content Placeholder 2">
            <a:extLst>
              <a:ext uri="{FF2B5EF4-FFF2-40B4-BE49-F238E27FC236}">
                <a16:creationId xmlns:a16="http://schemas.microsoft.com/office/drawing/2014/main" id="{EB9485AF-FBC6-A1CD-7A4A-99631349B5F8}"/>
              </a:ext>
            </a:extLst>
          </p:cNvPr>
          <p:cNvSpPr>
            <a:spLocks noGrp="1"/>
          </p:cNvSpPr>
          <p:nvPr>
            <p:ph idx="1"/>
          </p:nvPr>
        </p:nvSpPr>
        <p:spPr>
          <a:xfrm>
            <a:off x="175491" y="1542472"/>
            <a:ext cx="11841018" cy="5246254"/>
          </a:xfrm>
        </p:spPr>
        <p:txBody>
          <a:bodyPr>
            <a:noAutofit/>
          </a:bodyPr>
          <a:lstStyle/>
          <a:p>
            <a:pPr algn="just">
              <a:buFont typeface="+mj-lt"/>
              <a:buAutoNum type="arabicPeriod"/>
            </a:pPr>
            <a:r>
              <a:rPr lang="en-US" sz="1800" b="0" i="0" dirty="0">
                <a:effectLst/>
                <a:latin typeface="Calibri body"/>
              </a:rPr>
              <a:t>Improved Accuracy: Machine learning models can significantly improve the accuracy of bankruptcy prediction compared to traditional statistical methods. These models can analyze a wide range of financial and non-financial data, including historical financial statements, market trends, customer behavior, and more, to make more precise predictions.</a:t>
            </a:r>
          </a:p>
          <a:p>
            <a:pPr algn="just">
              <a:buFont typeface="+mj-lt"/>
              <a:buAutoNum type="arabicPeriod"/>
            </a:pPr>
            <a:r>
              <a:rPr lang="en-US" sz="1800" b="0" i="0" dirty="0">
                <a:effectLst/>
                <a:latin typeface="Calibri body"/>
              </a:rPr>
              <a:t>Early Warning: Machine learning models can provide early warning signals of financial distress by identifying patterns and anomalies in data. This allows businesses and financial institutions to take proactive measures to mitigate risk or restructure their operations before bankruptcy becomes imminent.</a:t>
            </a:r>
          </a:p>
          <a:p>
            <a:pPr algn="just">
              <a:buFont typeface="+mj-lt"/>
              <a:buAutoNum type="arabicPeriod"/>
            </a:pPr>
            <a:r>
              <a:rPr lang="en-US" sz="1800" b="0" i="0" dirty="0">
                <a:effectLst/>
                <a:latin typeface="Calibri body"/>
              </a:rPr>
              <a:t>Feature Importance: Machine learning models can identify the most important factors contributing to bankruptcy risk. This information can help businesses and financial institutions focus their attention on key drivers of financial distress and make informed decisions.</a:t>
            </a:r>
          </a:p>
          <a:p>
            <a:pPr algn="just">
              <a:buFont typeface="+mj-lt"/>
              <a:buAutoNum type="arabicPeriod"/>
            </a:pPr>
            <a:r>
              <a:rPr lang="en-US" sz="1800" b="0" i="0" dirty="0">
                <a:effectLst/>
                <a:latin typeface="Calibri body"/>
              </a:rPr>
              <a:t>Model Interpretability: Understanding the reasons behind a bankruptcy prediction is essential for decision-makers. Some machine learning models offer interpretable features that can explain why a particular prediction was made, which can be crucial for taking appropriate actions.</a:t>
            </a:r>
          </a:p>
          <a:p>
            <a:pPr algn="just">
              <a:buFont typeface="+mj-lt"/>
              <a:buAutoNum type="arabicPeriod"/>
            </a:pPr>
            <a:r>
              <a:rPr lang="en-US" sz="1800" b="0" i="0" dirty="0">
                <a:effectLst/>
                <a:latin typeface="Calibri body"/>
              </a:rPr>
              <a:t>Data Challenges: One of the biggest challenges in using machine learning for bankruptcy prediction is the availability and quality of data. Obtaining comprehensive and reliable data can be difficult, especially for smaller businesses or startups. Additionally, historical data may not always capture rapidly changing market conditions.</a:t>
            </a:r>
          </a:p>
          <a:p>
            <a:pPr lvl="1" algn="just"/>
            <a:endParaRPr lang="en-US" sz="1800" dirty="0"/>
          </a:p>
        </p:txBody>
      </p:sp>
    </p:spTree>
    <p:extLst>
      <p:ext uri="{BB962C8B-B14F-4D97-AF65-F5344CB8AC3E}">
        <p14:creationId xmlns:p14="http://schemas.microsoft.com/office/powerpoint/2010/main" val="247131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BD408-14FB-09F6-99F7-19AEC9A2FFBF}"/>
              </a:ext>
            </a:extLst>
          </p:cNvPr>
          <p:cNvSpPr>
            <a:spLocks noGrp="1"/>
          </p:cNvSpPr>
          <p:nvPr>
            <p:ph idx="1"/>
          </p:nvPr>
        </p:nvSpPr>
        <p:spPr>
          <a:xfrm>
            <a:off x="157017" y="258618"/>
            <a:ext cx="11656291" cy="5918345"/>
          </a:xfrm>
        </p:spPr>
        <p:txBody>
          <a:bodyPr>
            <a:noAutofit/>
          </a:bodyPr>
          <a:lstStyle/>
          <a:p>
            <a:pPr marL="342900" indent="-342900" algn="just">
              <a:buFont typeface="+mj-lt"/>
              <a:buAutoNum type="arabicPeriod" startAt="6"/>
            </a:pPr>
            <a:r>
              <a:rPr lang="en-US" sz="1800" b="0" i="0" dirty="0">
                <a:effectLst/>
                <a:latin typeface="Calibri body"/>
              </a:rPr>
              <a:t>Model Selection: The choice of machine learning algorithms and techniques can greatly impact the performance of bankruptcy prediction models. It's important to select the most appropriate algorithms based on the nature of the data and the specific objectives of the analysis.</a:t>
            </a:r>
          </a:p>
          <a:p>
            <a:pPr algn="just">
              <a:buFont typeface="+mj-lt"/>
              <a:buAutoNum type="arabicPeriod" startAt="6"/>
            </a:pPr>
            <a:r>
              <a:rPr lang="en-US" sz="1800" b="0" i="0" dirty="0">
                <a:effectLst/>
                <a:latin typeface="Calibri body"/>
              </a:rPr>
              <a:t>Regulatory Compliance: In some cases, regulatory requirements may dictate the use of specific models or methodologies for bankruptcy prediction. Machine learning models must be developed and deployed in a manner that complies with relevant regulations.</a:t>
            </a:r>
          </a:p>
          <a:p>
            <a:pPr algn="just">
              <a:buFont typeface="+mj-lt"/>
              <a:buAutoNum type="arabicPeriod" startAt="6"/>
            </a:pPr>
            <a:r>
              <a:rPr lang="en-US" sz="1800" b="0" i="0" dirty="0">
                <a:effectLst/>
                <a:latin typeface="Calibri body"/>
              </a:rPr>
              <a:t>Ethical Considerations: As with any application of machine learning, ethical considerations are important. Bias and fairness issues should be carefully addressed to ensure that predictions do not discriminate against certain groups or individuals.</a:t>
            </a:r>
          </a:p>
          <a:p>
            <a:pPr algn="just">
              <a:buFont typeface="+mj-lt"/>
              <a:buAutoNum type="arabicPeriod" startAt="6"/>
            </a:pPr>
            <a:r>
              <a:rPr lang="en-US" sz="1800" b="0" i="0" dirty="0">
                <a:effectLst/>
                <a:latin typeface="Calibri body"/>
              </a:rPr>
              <a:t>Continuous Monitoring: Machine learning models should be regularly updated and monitored to adapt to changing market conditions and evolving business dynamics. Failure to do so may result in outdated or inaccurate predictions.</a:t>
            </a:r>
          </a:p>
          <a:p>
            <a:pPr marL="0" indent="0" algn="just">
              <a:buNone/>
            </a:pPr>
            <a:endParaRPr lang="en-US" sz="1800" b="0" i="0" dirty="0">
              <a:effectLst/>
              <a:latin typeface="Calibri body"/>
            </a:endParaRPr>
          </a:p>
          <a:p>
            <a:pPr marL="0" indent="0" algn="just">
              <a:buNone/>
            </a:pPr>
            <a:r>
              <a:rPr lang="en-US" sz="1800" b="0" i="0" dirty="0">
                <a:effectLst/>
                <a:latin typeface="Calibri body"/>
              </a:rPr>
              <a:t>In conclusion, machine learning has the potential to enhance bankruptcy prediction and analysis by providing more accurate and timely insights. However, it should be used in conjunction with domain expertise and a thoughtful consideration of data quality, ethics, and regulatory requirements to make informed decisions in the context of bankruptcy assessment.</a:t>
            </a:r>
          </a:p>
          <a:p>
            <a:endParaRPr lang="en-US" sz="1800" dirty="0"/>
          </a:p>
        </p:txBody>
      </p:sp>
    </p:spTree>
    <p:extLst>
      <p:ext uri="{BB962C8B-B14F-4D97-AF65-F5344CB8AC3E}">
        <p14:creationId xmlns:p14="http://schemas.microsoft.com/office/powerpoint/2010/main" val="52048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ankyou Images – Browse 3,408 Stock Photos, Vectors, and Video | Adobe  Stock">
            <a:extLst>
              <a:ext uri="{FF2B5EF4-FFF2-40B4-BE49-F238E27FC236}">
                <a16:creationId xmlns:a16="http://schemas.microsoft.com/office/drawing/2014/main" id="{246BED3B-64CD-EC54-F7D8-FFCF66F2DC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7576" y="1690688"/>
            <a:ext cx="6853382" cy="450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9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9143A7C-4F54-DA54-24FA-2DB4A69218D9}"/>
              </a:ext>
            </a:extLst>
          </p:cNvPr>
          <p:cNvSpPr/>
          <p:nvPr/>
        </p:nvSpPr>
        <p:spPr>
          <a:xfrm>
            <a:off x="598056" y="3955994"/>
            <a:ext cx="11240657" cy="209665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69DEC0F-B4A0-8791-7EF7-1CA7C814CEDC}"/>
              </a:ext>
            </a:extLst>
          </p:cNvPr>
          <p:cNvSpPr/>
          <p:nvPr/>
        </p:nvSpPr>
        <p:spPr>
          <a:xfrm>
            <a:off x="6218385" y="1645863"/>
            <a:ext cx="5883563" cy="209665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982D72C7-0C12-76C9-44F3-55C9996558B1}"/>
              </a:ext>
            </a:extLst>
          </p:cNvPr>
          <p:cNvSpPr/>
          <p:nvPr/>
        </p:nvSpPr>
        <p:spPr>
          <a:xfrm>
            <a:off x="90054" y="1647135"/>
            <a:ext cx="5883563" cy="209665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163F8D0B-9FA6-BBD4-E951-4957A8D142CC}"/>
              </a:ext>
            </a:extLst>
          </p:cNvPr>
          <p:cNvSpPr>
            <a:spLocks noGrp="1"/>
          </p:cNvSpPr>
          <p:nvPr>
            <p:ph type="title"/>
          </p:nvPr>
        </p:nvSpPr>
        <p:spPr>
          <a:xfrm>
            <a:off x="230911" y="315566"/>
            <a:ext cx="9497291" cy="992620"/>
          </a:xfrm>
        </p:spPr>
        <p:txBody>
          <a:bodyPr vert="horz" lIns="91440" tIns="45720" rIns="91440" bIns="45720" rtlCol="0" anchor="ctr">
            <a:normAutofit/>
          </a:bodyPr>
          <a:lstStyle/>
          <a:p>
            <a:pPr algn="ctr"/>
            <a:r>
              <a:rPr lang="en-US" dirty="0">
                <a:solidFill>
                  <a:srgbClr val="FF0000"/>
                </a:solidFill>
              </a:rPr>
              <a:t>Bankruptcy Prediction Model Evaluation</a:t>
            </a:r>
          </a:p>
        </p:txBody>
      </p:sp>
      <p:sp>
        <p:nvSpPr>
          <p:cNvPr id="5" name="TextBox 4">
            <a:extLst>
              <a:ext uri="{FF2B5EF4-FFF2-40B4-BE49-F238E27FC236}">
                <a16:creationId xmlns:a16="http://schemas.microsoft.com/office/drawing/2014/main" id="{70F6022F-E0C8-6930-A06E-07055F9C2705}"/>
              </a:ext>
            </a:extLst>
          </p:cNvPr>
          <p:cNvSpPr txBox="1"/>
          <p:nvPr/>
        </p:nvSpPr>
        <p:spPr>
          <a:xfrm>
            <a:off x="213598" y="1678527"/>
            <a:ext cx="5742706" cy="2031325"/>
          </a:xfrm>
          <a:prstGeom prst="rect">
            <a:avLst/>
          </a:prstGeom>
          <a:noFill/>
        </p:spPr>
        <p:txBody>
          <a:bodyPr wrap="square">
            <a:spAutoFit/>
          </a:bodyPr>
          <a:lstStyle/>
          <a:p>
            <a:r>
              <a:rPr lang="en-US" b="1" dirty="0">
                <a:effectLst/>
              </a:rPr>
              <a:t>Model Overview</a:t>
            </a:r>
            <a:endParaRPr lang="en-US" b="1" dirty="0"/>
          </a:p>
          <a:p>
            <a:r>
              <a:rPr lang="en-US" dirty="0">
                <a:effectLst/>
              </a:rPr>
              <a:t>The bankruptcy prediction model was developed to identify companies at risk of bankruptcy based on financial and non-financial factors. The model uses a combination of machine learning algorithms and financial analysis techniques to generate a bankruptcy risk score for each company.</a:t>
            </a:r>
            <a:endParaRPr lang="en-US" dirty="0"/>
          </a:p>
        </p:txBody>
      </p:sp>
      <p:sp>
        <p:nvSpPr>
          <p:cNvPr id="12" name="TextBox 11">
            <a:extLst>
              <a:ext uri="{FF2B5EF4-FFF2-40B4-BE49-F238E27FC236}">
                <a16:creationId xmlns:a16="http://schemas.microsoft.com/office/drawing/2014/main" id="{4CB9AFE8-34CE-0557-2123-66DEE8785DCE}"/>
              </a:ext>
            </a:extLst>
          </p:cNvPr>
          <p:cNvSpPr txBox="1"/>
          <p:nvPr/>
        </p:nvSpPr>
        <p:spPr>
          <a:xfrm>
            <a:off x="6317674" y="1705597"/>
            <a:ext cx="5784272" cy="2031325"/>
          </a:xfrm>
          <a:prstGeom prst="rect">
            <a:avLst/>
          </a:prstGeom>
          <a:noFill/>
        </p:spPr>
        <p:txBody>
          <a:bodyPr wrap="square">
            <a:spAutoFit/>
          </a:bodyPr>
          <a:lstStyle/>
          <a:p>
            <a:r>
              <a:rPr lang="en-US" b="1" dirty="0">
                <a:effectLst/>
              </a:rPr>
              <a:t>Effectiveness</a:t>
            </a:r>
            <a:endParaRPr lang="en-US" b="1" dirty="0"/>
          </a:p>
          <a:p>
            <a:pPr algn="just"/>
            <a:r>
              <a:rPr lang="en-US" dirty="0">
                <a:effectLst/>
              </a:rPr>
              <a:t>The model has been effective in identifying companies that have gone bankrupt in the past. However, there have been instances where the model failed to predict bankruptcy for companies that eventually went bankrupt. This suggests that there may be additional factors that the model is not capturing.</a:t>
            </a:r>
            <a:endParaRPr lang="en-US" dirty="0"/>
          </a:p>
        </p:txBody>
      </p:sp>
      <p:sp>
        <p:nvSpPr>
          <p:cNvPr id="14" name="TextBox 13">
            <a:extLst>
              <a:ext uri="{FF2B5EF4-FFF2-40B4-BE49-F238E27FC236}">
                <a16:creationId xmlns:a16="http://schemas.microsoft.com/office/drawing/2014/main" id="{12789FD1-7D7A-A787-EF59-AE5D9607ACC8}"/>
              </a:ext>
            </a:extLst>
          </p:cNvPr>
          <p:cNvSpPr txBox="1"/>
          <p:nvPr/>
        </p:nvSpPr>
        <p:spPr>
          <a:xfrm>
            <a:off x="1122221" y="4096390"/>
            <a:ext cx="10778834" cy="1754326"/>
          </a:xfrm>
          <a:prstGeom prst="rect">
            <a:avLst/>
          </a:prstGeom>
          <a:noFill/>
        </p:spPr>
        <p:txBody>
          <a:bodyPr wrap="square">
            <a:spAutoFit/>
          </a:bodyPr>
          <a:lstStyle/>
          <a:p>
            <a:r>
              <a:rPr lang="en-US" b="1" dirty="0">
                <a:effectLst/>
              </a:rPr>
              <a:t>Areas for Improvement</a:t>
            </a:r>
            <a:endParaRPr lang="en-US" b="1" dirty="0"/>
          </a:p>
          <a:p>
            <a:pPr marL="285750" indent="-285750">
              <a:buFont typeface="Arial" panose="020B0604020202020204" pitchFamily="34" charset="0"/>
              <a:buChar char="•"/>
            </a:pPr>
            <a:r>
              <a:rPr lang="en-US" dirty="0">
                <a:effectLst/>
              </a:rPr>
              <a:t>Incorporating additional non-financial factors, such as industry trends and market conditions, could improve the model's accuracy.</a:t>
            </a:r>
          </a:p>
          <a:p>
            <a:pPr marL="285750" indent="-285750">
              <a:buFont typeface="Arial" panose="020B0604020202020204" pitchFamily="34" charset="0"/>
              <a:buChar char="•"/>
            </a:pPr>
            <a:r>
              <a:rPr lang="en-US" dirty="0">
                <a:effectLst/>
              </a:rPr>
              <a:t>The model could be updated more frequently to account for changes in a company's financial position.</a:t>
            </a:r>
          </a:p>
          <a:p>
            <a:pPr marL="285750" indent="-285750">
              <a:buFont typeface="Arial" panose="020B0604020202020204" pitchFamily="34" charset="0"/>
              <a:buChar char="•"/>
            </a:pPr>
            <a:r>
              <a:rPr lang="en-US" dirty="0">
                <a:effectLst/>
              </a:rPr>
              <a:t>The model's performance could be evaluated on a more regular basis to ensure it is still effective in predicting bankruptcy.</a:t>
            </a:r>
          </a:p>
        </p:txBody>
      </p:sp>
      <p:pic>
        <p:nvPicPr>
          <p:cNvPr id="3074" name="Picture 2" descr="Bankrupt Generic Outline Color icon">
            <a:extLst>
              <a:ext uri="{FF2B5EF4-FFF2-40B4-BE49-F238E27FC236}">
                <a16:creationId xmlns:a16="http://schemas.microsoft.com/office/drawing/2014/main" id="{DC6E751B-AC46-70F9-6823-5EB4B3138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2364" y="256770"/>
            <a:ext cx="1708725" cy="170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87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B0F23FF-E998-6F46-AE27-4FC267FB5303}"/>
              </a:ext>
            </a:extLst>
          </p:cNvPr>
          <p:cNvSpPr/>
          <p:nvPr/>
        </p:nvSpPr>
        <p:spPr>
          <a:xfrm>
            <a:off x="401782" y="3855800"/>
            <a:ext cx="11388436" cy="149629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6B066278-87EE-1FD5-8F2A-4E47363745F8}"/>
              </a:ext>
            </a:extLst>
          </p:cNvPr>
          <p:cNvSpPr/>
          <p:nvPr/>
        </p:nvSpPr>
        <p:spPr>
          <a:xfrm>
            <a:off x="354159" y="1713615"/>
            <a:ext cx="9374909" cy="160712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77AE-0872-6D13-44FA-26C5F2CF646F}"/>
              </a:ext>
            </a:extLst>
          </p:cNvPr>
          <p:cNvSpPr>
            <a:spLocks noGrp="1"/>
          </p:cNvSpPr>
          <p:nvPr>
            <p:ph type="title"/>
          </p:nvPr>
        </p:nvSpPr>
        <p:spPr>
          <a:xfrm>
            <a:off x="737467" y="294194"/>
            <a:ext cx="10464800" cy="992621"/>
          </a:xfrm>
        </p:spPr>
        <p:txBody>
          <a:bodyPr/>
          <a:lstStyle/>
          <a:p>
            <a:pPr algn="ctr"/>
            <a:r>
              <a:rPr lang="en-US" dirty="0">
                <a:solidFill>
                  <a:srgbClr val="FF0000"/>
                </a:solidFill>
              </a:rPr>
              <a:t>Bankruptcy Prediction Model Overview : 	</a:t>
            </a:r>
          </a:p>
        </p:txBody>
      </p:sp>
      <p:sp>
        <p:nvSpPr>
          <p:cNvPr id="5" name="TextBox 4">
            <a:extLst>
              <a:ext uri="{FF2B5EF4-FFF2-40B4-BE49-F238E27FC236}">
                <a16:creationId xmlns:a16="http://schemas.microsoft.com/office/drawing/2014/main" id="{895AF21C-6A5D-C193-119F-850DEEF57984}"/>
              </a:ext>
            </a:extLst>
          </p:cNvPr>
          <p:cNvSpPr txBox="1"/>
          <p:nvPr/>
        </p:nvSpPr>
        <p:spPr>
          <a:xfrm>
            <a:off x="737467" y="1917013"/>
            <a:ext cx="8608291" cy="1200329"/>
          </a:xfrm>
          <a:prstGeom prst="rect">
            <a:avLst/>
          </a:prstGeom>
          <a:noFill/>
        </p:spPr>
        <p:txBody>
          <a:bodyPr wrap="square">
            <a:spAutoFit/>
          </a:bodyPr>
          <a:lstStyle/>
          <a:p>
            <a:r>
              <a:rPr lang="en-US" b="1" dirty="0">
                <a:effectLst/>
              </a:rPr>
              <a:t>Key Factors for Bankruptcy Prediction</a:t>
            </a:r>
          </a:p>
          <a:p>
            <a:pPr marL="285750" indent="-285750">
              <a:buFont typeface="Arial" panose="020B0604020202020204" pitchFamily="34" charset="0"/>
              <a:buChar char="•"/>
            </a:pPr>
            <a:r>
              <a:rPr lang="en-US" dirty="0">
                <a:effectLst/>
              </a:rPr>
              <a:t>Financial ratios, such as debt-to-equity ratio and current ratio.</a:t>
            </a:r>
          </a:p>
          <a:p>
            <a:pPr marL="285750" indent="-285750">
              <a:buFont typeface="Arial" panose="020B0604020202020204" pitchFamily="34" charset="0"/>
              <a:buChar char="•"/>
            </a:pPr>
            <a:r>
              <a:rPr lang="en-US" dirty="0">
                <a:effectLst/>
              </a:rPr>
              <a:t>Industry-specific factors, such as market trends and competition.</a:t>
            </a:r>
          </a:p>
          <a:p>
            <a:pPr marL="285750" indent="-285750">
              <a:buFont typeface="Arial" panose="020B0604020202020204" pitchFamily="34" charset="0"/>
              <a:buChar char="•"/>
            </a:pPr>
            <a:r>
              <a:rPr lang="en-US" dirty="0">
                <a:effectLst/>
              </a:rPr>
              <a:t>Company-specific factors, such as management experience and customer base.</a:t>
            </a:r>
          </a:p>
        </p:txBody>
      </p:sp>
      <p:sp>
        <p:nvSpPr>
          <p:cNvPr id="7" name="TextBox 6">
            <a:extLst>
              <a:ext uri="{FF2B5EF4-FFF2-40B4-BE49-F238E27FC236}">
                <a16:creationId xmlns:a16="http://schemas.microsoft.com/office/drawing/2014/main" id="{0E4C6EFF-F371-3A97-4344-4377A8AEF56C}"/>
              </a:ext>
            </a:extLst>
          </p:cNvPr>
          <p:cNvSpPr txBox="1"/>
          <p:nvPr/>
        </p:nvSpPr>
        <p:spPr>
          <a:xfrm>
            <a:off x="628073" y="4003780"/>
            <a:ext cx="10935854" cy="1200329"/>
          </a:xfrm>
          <a:prstGeom prst="rect">
            <a:avLst/>
          </a:prstGeom>
          <a:noFill/>
        </p:spPr>
        <p:txBody>
          <a:bodyPr wrap="square">
            <a:spAutoFit/>
          </a:bodyPr>
          <a:lstStyle/>
          <a:p>
            <a:r>
              <a:rPr lang="en-US" b="1" dirty="0">
                <a:effectLst/>
              </a:rPr>
              <a:t>Machine Learning Model Implementation</a:t>
            </a:r>
            <a:endParaRPr lang="en-US" b="1" dirty="0"/>
          </a:p>
          <a:p>
            <a:r>
              <a:rPr lang="en-US" dirty="0">
                <a:effectLst/>
              </a:rPr>
              <a:t>The machine learning model will incorporate the identified key factors for bankruptcy prediction. The model will be trained on historical financial data and industry trends to accurately predict the likelihood of bankruptcy for a given company.</a:t>
            </a:r>
            <a:endParaRPr lang="en-US" dirty="0"/>
          </a:p>
        </p:txBody>
      </p:sp>
      <p:pic>
        <p:nvPicPr>
          <p:cNvPr id="10" name="Picture 8" descr="Free Bankrupt Icon - Download in Flat Style">
            <a:extLst>
              <a:ext uri="{FF2B5EF4-FFF2-40B4-BE49-F238E27FC236}">
                <a16:creationId xmlns:a16="http://schemas.microsoft.com/office/drawing/2014/main" id="{FCA2C50B-1253-68CF-60B7-31715874A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801" y="1125369"/>
            <a:ext cx="2066177" cy="187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33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1EF379-0AA9-E789-52D9-69716852CDBE}"/>
              </a:ext>
            </a:extLst>
          </p:cNvPr>
          <p:cNvSpPr txBox="1"/>
          <p:nvPr/>
        </p:nvSpPr>
        <p:spPr>
          <a:xfrm>
            <a:off x="655781" y="538141"/>
            <a:ext cx="10926619" cy="769441"/>
          </a:xfrm>
          <a:prstGeom prst="rect">
            <a:avLst/>
          </a:prstGeom>
          <a:noFill/>
        </p:spPr>
        <p:txBody>
          <a:bodyPr wrap="square">
            <a:spAutoFit/>
          </a:bodyPr>
          <a:lstStyle/>
          <a:p>
            <a:pPr algn="ctr"/>
            <a:r>
              <a:rPr lang="en-US" sz="4400" i="0" dirty="0">
                <a:solidFill>
                  <a:srgbClr val="FF0000"/>
                </a:solidFill>
                <a:effectLst/>
                <a:latin typeface="+mj-lt"/>
              </a:rPr>
              <a:t>Catching the Doom, Before it Happens</a:t>
            </a:r>
            <a:endParaRPr lang="en-US" sz="4400" dirty="0">
              <a:solidFill>
                <a:srgbClr val="FF0000"/>
              </a:solidFill>
              <a:latin typeface="+mj-lt"/>
            </a:endParaRPr>
          </a:p>
        </p:txBody>
      </p:sp>
      <p:sp>
        <p:nvSpPr>
          <p:cNvPr id="7" name="Rectangle 1">
            <a:extLst>
              <a:ext uri="{FF2B5EF4-FFF2-40B4-BE49-F238E27FC236}">
                <a16:creationId xmlns:a16="http://schemas.microsoft.com/office/drawing/2014/main" id="{A19E12B7-FD1C-EEB2-C6F2-B4307E153B42}"/>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1" i="0" u="none" strike="noStrike" cap="none" normalizeH="0" baseline="0">
                <a:ln>
                  <a:noFill/>
                </a:ln>
                <a:solidFill>
                  <a:srgbClr val="134F5C"/>
                </a:solidFill>
                <a:effectLst/>
                <a:latin typeface="ff0"/>
              </a:rPr>
              <a:t>1.Problem Statement2.Feature Selection3.Exploratory Data Analysis4.Applying the Models5.Model Selection and validation</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400" b="0" i="0" u="none" strike="noStrike" cap="none" normalizeH="0" baseline="0">
                <a:ln>
                  <a:noFill/>
                </a:ln>
                <a:solidFill>
                  <a:srgbClr val="CC0000"/>
                </a:solidFill>
                <a:effectLst/>
                <a:latin typeface="ff3"/>
              </a:rPr>
              <a:t>2</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r>
              <a:rPr kumimoji="0" lang="en-US" altLang="en-US" sz="53000" b="0" i="0" u="none" strike="noStrike" cap="none" normalizeH="0" baseline="0">
                <a:ln>
                  <a:noFill/>
                </a:ln>
                <a:solidFill>
                  <a:srgbClr val="000000"/>
                </a:solidFill>
                <a:effectLst/>
                <a:latin typeface="Source Sans Pro" panose="020B0503030403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1B0E93A-F983-6C06-6A1A-F260511FE921}"/>
              </a:ext>
            </a:extLst>
          </p:cNvPr>
          <p:cNvSpPr txBox="1"/>
          <p:nvPr/>
        </p:nvSpPr>
        <p:spPr>
          <a:xfrm>
            <a:off x="1431636" y="1603145"/>
            <a:ext cx="6643429" cy="2126864"/>
          </a:xfrm>
          <a:prstGeom prst="rect">
            <a:avLst/>
          </a:prstGeom>
          <a:noFill/>
        </p:spPr>
        <p:txBody>
          <a:bodyPr wrap="square">
            <a:spAutoFit/>
          </a:bodyPr>
          <a:lstStyle/>
          <a:p>
            <a:pPr marL="342900" indent="-342900">
              <a:lnSpc>
                <a:spcPct val="150000"/>
              </a:lnSpc>
              <a:buFont typeface="+mj-lt"/>
              <a:buAutoNum type="arabicPeriod"/>
            </a:pPr>
            <a:r>
              <a:rPr lang="en-US" b="1" i="0" dirty="0">
                <a:effectLst/>
                <a:latin typeface="Calibri (Body)"/>
              </a:rPr>
              <a:t>Problem Statement</a:t>
            </a:r>
          </a:p>
          <a:p>
            <a:pPr marL="342900" indent="-342900">
              <a:lnSpc>
                <a:spcPct val="150000"/>
              </a:lnSpc>
              <a:buFont typeface="+mj-lt"/>
              <a:buAutoNum type="arabicPeriod"/>
            </a:pPr>
            <a:r>
              <a:rPr lang="en-US" b="1" dirty="0">
                <a:latin typeface="Calibri (Body)"/>
              </a:rPr>
              <a:t>Exploratory Data Analysis</a:t>
            </a:r>
          </a:p>
          <a:p>
            <a:pPr marL="342900" indent="-342900">
              <a:lnSpc>
                <a:spcPct val="150000"/>
              </a:lnSpc>
              <a:buFont typeface="+mj-lt"/>
              <a:buAutoNum type="arabicPeriod"/>
            </a:pPr>
            <a:r>
              <a:rPr lang="en-US" b="1" dirty="0">
                <a:latin typeface="Calibri (Body)"/>
              </a:rPr>
              <a:t>Applying the Models</a:t>
            </a:r>
          </a:p>
          <a:p>
            <a:pPr marL="342900" indent="-342900">
              <a:lnSpc>
                <a:spcPct val="150000"/>
              </a:lnSpc>
              <a:buFont typeface="+mj-lt"/>
              <a:buAutoNum type="arabicPeriod"/>
            </a:pPr>
            <a:r>
              <a:rPr lang="en-US" b="1" dirty="0">
                <a:latin typeface="Calibri (Body)"/>
              </a:rPr>
              <a:t>Model Selection and validation</a:t>
            </a:r>
          </a:p>
          <a:p>
            <a:pPr marL="342900" indent="-342900">
              <a:lnSpc>
                <a:spcPct val="150000"/>
              </a:lnSpc>
              <a:buFont typeface="+mj-lt"/>
              <a:buAutoNum type="arabicPeriod"/>
            </a:pPr>
            <a:r>
              <a:rPr lang="en-US" b="1" dirty="0">
                <a:latin typeface="Calibri (Body)"/>
              </a:rPr>
              <a:t>Model deployment in streamlit</a:t>
            </a:r>
          </a:p>
        </p:txBody>
      </p:sp>
      <p:pic>
        <p:nvPicPr>
          <p:cNvPr id="4100" name="Picture 4" descr="Bankruptcy PNGs for Free Download">
            <a:extLst>
              <a:ext uri="{FF2B5EF4-FFF2-40B4-BE49-F238E27FC236}">
                <a16:creationId xmlns:a16="http://schemas.microsoft.com/office/drawing/2014/main" id="{CBD36728-EED4-9F2A-623A-F68EAE167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544" y="3154298"/>
            <a:ext cx="4359565" cy="3703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34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29A0-9714-F6E3-1328-13921A818D75}"/>
              </a:ext>
            </a:extLst>
          </p:cNvPr>
          <p:cNvSpPr>
            <a:spLocks noGrp="1"/>
          </p:cNvSpPr>
          <p:nvPr>
            <p:ph type="title"/>
          </p:nvPr>
        </p:nvSpPr>
        <p:spPr>
          <a:xfrm>
            <a:off x="838200" y="383308"/>
            <a:ext cx="10515600" cy="1057275"/>
          </a:xfrm>
        </p:spPr>
        <p:txBody>
          <a:bodyPr/>
          <a:lstStyle/>
          <a:p>
            <a:pPr algn="ctr"/>
            <a:r>
              <a:rPr lang="en-US" i="0" dirty="0">
                <a:solidFill>
                  <a:srgbClr val="FF0000"/>
                </a:solidFill>
                <a:effectLst/>
              </a:rPr>
              <a:t>Problem Statement</a:t>
            </a:r>
            <a:endParaRPr lang="en-US" dirty="0">
              <a:solidFill>
                <a:srgbClr val="FF0000"/>
              </a:solidFill>
            </a:endParaRPr>
          </a:p>
        </p:txBody>
      </p:sp>
      <p:sp>
        <p:nvSpPr>
          <p:cNvPr id="3" name="Content Placeholder 2">
            <a:extLst>
              <a:ext uri="{FF2B5EF4-FFF2-40B4-BE49-F238E27FC236}">
                <a16:creationId xmlns:a16="http://schemas.microsoft.com/office/drawing/2014/main" id="{36B4A92E-AACE-F264-CE16-18F8655652F5}"/>
              </a:ext>
            </a:extLst>
          </p:cNvPr>
          <p:cNvSpPr>
            <a:spLocks noGrp="1"/>
          </p:cNvSpPr>
          <p:nvPr>
            <p:ph idx="1"/>
          </p:nvPr>
        </p:nvSpPr>
        <p:spPr>
          <a:xfrm>
            <a:off x="838200" y="1825625"/>
            <a:ext cx="8730673" cy="2469284"/>
          </a:xfrm>
        </p:spPr>
        <p:txBody>
          <a:bodyPr>
            <a:normAutofit/>
          </a:bodyPr>
          <a:lstStyle/>
          <a:p>
            <a:r>
              <a:rPr lang="en-US" sz="1800" i="0" dirty="0">
                <a:effectLst/>
                <a:latin typeface="Calibri (Body)"/>
              </a:rPr>
              <a:t>Prediction of bankruptcy is a phenomenon of increasing interest to ﬁrms who stand to lose money because of unpaid debts. Since computers can store huge dataset pertaining to bankruptcy, making accurate predictions from them beforehand is becoming important.</a:t>
            </a:r>
          </a:p>
          <a:p>
            <a:endParaRPr lang="en-US" sz="1800" i="0" dirty="0">
              <a:effectLst/>
              <a:latin typeface="Calibri (Body)"/>
            </a:endParaRPr>
          </a:p>
          <a:p>
            <a:r>
              <a:rPr lang="en-US" sz="1800" i="0" dirty="0">
                <a:effectLst/>
                <a:latin typeface="Calibri (Body)"/>
              </a:rPr>
              <a:t>For this project, we have aimed to curate a model that captures the bankruptcy patterns among companies in the industry. This model will work to provide early signs of ﬁnancial downturn in the corporations</a:t>
            </a:r>
            <a:endParaRPr lang="en-US" sz="1800" dirty="0">
              <a:latin typeface="Calibri (Body)"/>
            </a:endParaRPr>
          </a:p>
        </p:txBody>
      </p:sp>
      <p:pic>
        <p:nvPicPr>
          <p:cNvPr id="4" name="Picture 2" descr="Bankruptcy PNG, Vector, PSD, and Clipart With Transparent Background for  Free Download | Pngtree">
            <a:extLst>
              <a:ext uri="{FF2B5EF4-FFF2-40B4-BE49-F238E27FC236}">
                <a16:creationId xmlns:a16="http://schemas.microsoft.com/office/drawing/2014/main" id="{6E34C6DF-F1DA-52CA-6B5D-BE4B07BE6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3282" y="4809407"/>
            <a:ext cx="1807843" cy="185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8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D6267-B02F-5CEA-DB2E-75FF47A85629}"/>
              </a:ext>
            </a:extLst>
          </p:cNvPr>
          <p:cNvSpPr txBox="1"/>
          <p:nvPr/>
        </p:nvSpPr>
        <p:spPr>
          <a:xfrm>
            <a:off x="517236" y="262250"/>
            <a:ext cx="10889673" cy="769441"/>
          </a:xfrm>
          <a:prstGeom prst="rect">
            <a:avLst/>
          </a:prstGeom>
          <a:noFill/>
        </p:spPr>
        <p:txBody>
          <a:bodyPr wrap="square">
            <a:spAutoFit/>
          </a:bodyPr>
          <a:lstStyle/>
          <a:p>
            <a:pPr algn="ctr"/>
            <a:r>
              <a:rPr lang="en-US" sz="4400" i="0" dirty="0">
                <a:solidFill>
                  <a:srgbClr val="FF0000"/>
                </a:solidFill>
                <a:effectLst/>
                <a:latin typeface="+mj-lt"/>
              </a:rPr>
              <a:t>Data Pipeline</a:t>
            </a:r>
            <a:endParaRPr lang="en-US" sz="4400" dirty="0">
              <a:solidFill>
                <a:srgbClr val="FF0000"/>
              </a:solidFill>
              <a:latin typeface="+mj-lt"/>
            </a:endParaRPr>
          </a:p>
        </p:txBody>
      </p:sp>
      <p:sp>
        <p:nvSpPr>
          <p:cNvPr id="7" name="TextBox 6">
            <a:extLst>
              <a:ext uri="{FF2B5EF4-FFF2-40B4-BE49-F238E27FC236}">
                <a16:creationId xmlns:a16="http://schemas.microsoft.com/office/drawing/2014/main" id="{BF1C7F34-CEE3-BAB1-3711-3AEF41B3D0B0}"/>
              </a:ext>
            </a:extLst>
          </p:cNvPr>
          <p:cNvSpPr txBox="1"/>
          <p:nvPr/>
        </p:nvSpPr>
        <p:spPr>
          <a:xfrm>
            <a:off x="397164" y="1101950"/>
            <a:ext cx="11526981" cy="2585323"/>
          </a:xfrm>
          <a:prstGeom prst="rect">
            <a:avLst/>
          </a:prstGeom>
          <a:noFill/>
        </p:spPr>
        <p:txBody>
          <a:bodyPr wrap="square">
            <a:spAutoFit/>
          </a:bodyPr>
          <a:lstStyle/>
          <a:p>
            <a:pPr marL="285750" indent="-285750" algn="just">
              <a:buFont typeface="Arial" panose="020B0604020202020204" pitchFamily="34" charset="0"/>
              <a:buChar char="•"/>
            </a:pPr>
            <a:r>
              <a:rPr lang="en-US" i="0" dirty="0">
                <a:effectLst/>
                <a:latin typeface="Calibri (Body)"/>
              </a:rPr>
              <a:t>Cleaning the Data: The data was checked for null values, categorical values and primary inspection was performed.</a:t>
            </a:r>
          </a:p>
          <a:p>
            <a:pPr marL="285750" indent="-285750" algn="just">
              <a:buFont typeface="Arial" panose="020B0604020202020204" pitchFamily="34" charset="0"/>
              <a:buChar char="•"/>
            </a:pPr>
            <a:r>
              <a:rPr lang="en-US" i="0" dirty="0">
                <a:effectLst/>
                <a:latin typeface="Calibri (Body)"/>
              </a:rPr>
              <a:t>Feature Selection: Techniques such as VIF, p-value, L-1 Regularization and Information Gain were performed to select important features.</a:t>
            </a:r>
            <a:endParaRPr lang="en-US" dirty="0">
              <a:latin typeface="Calibri (Body)"/>
            </a:endParaRPr>
          </a:p>
          <a:p>
            <a:pPr marL="285750" indent="-285750" algn="just">
              <a:buFont typeface="Arial" panose="020B0604020202020204" pitchFamily="34" charset="0"/>
              <a:buChar char="•"/>
            </a:pPr>
            <a:r>
              <a:rPr lang="en-US" i="0" dirty="0">
                <a:effectLst/>
                <a:latin typeface="Calibri (Body)"/>
              </a:rPr>
              <a:t>EDA: Exploratory analysis was performed to review the skewness in the data, outliers and correlation patterns.</a:t>
            </a:r>
          </a:p>
          <a:p>
            <a:pPr marL="285750" indent="-285750" algn="just">
              <a:buFont typeface="Arial" panose="020B0604020202020204" pitchFamily="34" charset="0"/>
              <a:buChar char="•"/>
            </a:pPr>
            <a:r>
              <a:rPr lang="en-US" i="0" dirty="0">
                <a:effectLst/>
                <a:latin typeface="Calibri (Body)"/>
              </a:rPr>
              <a:t>Model Testing: Combination of different models and feature selection techniques were used to determine optimal results</a:t>
            </a:r>
            <a:r>
              <a:rPr lang="en-US" dirty="0">
                <a:latin typeface="Calibri (Body)"/>
              </a:rPr>
              <a:t>.</a:t>
            </a:r>
          </a:p>
          <a:p>
            <a:pPr marL="285750" indent="-285750" algn="just">
              <a:buFont typeface="Arial" panose="020B0604020202020204" pitchFamily="34" charset="0"/>
              <a:buChar char="•"/>
            </a:pPr>
            <a:r>
              <a:rPr lang="en-US" dirty="0">
                <a:latin typeface="Calibri (Body)"/>
              </a:rPr>
              <a:t>The dataset consisted of 7 columns with mainly of continuous features in 250 rows and total 1750 values.</a:t>
            </a:r>
          </a:p>
          <a:p>
            <a:pPr algn="just"/>
            <a:br>
              <a:rPr lang="en-US" dirty="0">
                <a:latin typeface="Calibri (Body)"/>
              </a:rPr>
            </a:br>
            <a:endParaRPr lang="en-US" dirty="0">
              <a:latin typeface="Calibri (Body)"/>
            </a:endParaRPr>
          </a:p>
        </p:txBody>
      </p:sp>
      <p:pic>
        <p:nvPicPr>
          <p:cNvPr id="3074" name="Picture 2" descr="DATA PIPELINE – TYPES, ARCHITECTURE, &amp; ANALYSIS">
            <a:extLst>
              <a:ext uri="{FF2B5EF4-FFF2-40B4-BE49-F238E27FC236}">
                <a16:creationId xmlns:a16="http://schemas.microsoft.com/office/drawing/2014/main" id="{E9F653E0-5E5B-AFBD-D6D6-F9B88E6D3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82" y="3429000"/>
            <a:ext cx="9762836" cy="258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0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B237-E544-5A6D-F5B6-B6716F2E8101}"/>
              </a:ext>
            </a:extLst>
          </p:cNvPr>
          <p:cNvSpPr>
            <a:spLocks noGrp="1"/>
          </p:cNvSpPr>
          <p:nvPr>
            <p:ph type="title"/>
          </p:nvPr>
        </p:nvSpPr>
        <p:spPr>
          <a:xfrm>
            <a:off x="348673" y="153192"/>
            <a:ext cx="10873509" cy="1325563"/>
          </a:xfrm>
        </p:spPr>
        <p:txBody>
          <a:bodyPr/>
          <a:lstStyle/>
          <a:p>
            <a:pPr algn="ctr"/>
            <a:r>
              <a:rPr lang="en-US" i="0" dirty="0">
                <a:solidFill>
                  <a:srgbClr val="FF0000"/>
                </a:solidFill>
                <a:effectLst/>
              </a:rPr>
              <a:t>Data Summary</a:t>
            </a:r>
            <a:endParaRPr lang="en-US" dirty="0">
              <a:solidFill>
                <a:srgbClr val="FF0000"/>
              </a:solidFill>
            </a:endParaRPr>
          </a:p>
        </p:txBody>
      </p:sp>
      <p:sp>
        <p:nvSpPr>
          <p:cNvPr id="3" name="Content Placeholder 2">
            <a:extLst>
              <a:ext uri="{FF2B5EF4-FFF2-40B4-BE49-F238E27FC236}">
                <a16:creationId xmlns:a16="http://schemas.microsoft.com/office/drawing/2014/main" id="{C3A1E6CF-D603-DB46-8636-E3674100A330}"/>
              </a:ext>
            </a:extLst>
          </p:cNvPr>
          <p:cNvSpPr>
            <a:spLocks noGrp="1"/>
          </p:cNvSpPr>
          <p:nvPr>
            <p:ph idx="1"/>
          </p:nvPr>
        </p:nvSpPr>
        <p:spPr>
          <a:xfrm>
            <a:off x="607291" y="1585840"/>
            <a:ext cx="10515600" cy="4351338"/>
          </a:xfrm>
        </p:spPr>
        <p:txBody>
          <a:bodyPr>
            <a:normAutofit/>
          </a:bodyPr>
          <a:lstStyle/>
          <a:p>
            <a:pPr marL="0" indent="0">
              <a:buNone/>
            </a:pPr>
            <a:r>
              <a:rPr lang="en-US" sz="1800" dirty="0"/>
              <a:t>The data file contains 7 features about 250 companies</a:t>
            </a:r>
          </a:p>
          <a:p>
            <a:pPr marL="0" indent="0">
              <a:buNone/>
            </a:pPr>
            <a:r>
              <a:rPr lang="en-US" sz="1800" dirty="0"/>
              <a:t>The data set includes the following variables:</a:t>
            </a:r>
          </a:p>
          <a:p>
            <a:pPr marL="0" indent="0">
              <a:buNone/>
            </a:pPr>
            <a:r>
              <a:rPr lang="en-US" sz="1800" dirty="0"/>
              <a:t>1. </a:t>
            </a:r>
            <a:r>
              <a:rPr lang="en-US" sz="1800" dirty="0" err="1"/>
              <a:t>industrial_risk</a:t>
            </a:r>
            <a:r>
              <a:rPr lang="en-US" sz="1800" dirty="0"/>
              <a:t>: 0=low risk, 0.5=medium risk, 1=high risk.</a:t>
            </a:r>
          </a:p>
          <a:p>
            <a:pPr marL="0" indent="0">
              <a:buNone/>
            </a:pPr>
            <a:r>
              <a:rPr lang="en-US" sz="1800" dirty="0"/>
              <a:t>2. </a:t>
            </a:r>
            <a:r>
              <a:rPr lang="en-US" sz="1800" dirty="0" err="1"/>
              <a:t>management_risk</a:t>
            </a:r>
            <a:r>
              <a:rPr lang="en-US" sz="1800" dirty="0"/>
              <a:t>: 0=low risk, 0.5=medium risk, 1=high risk.</a:t>
            </a:r>
          </a:p>
          <a:p>
            <a:pPr marL="0" indent="0">
              <a:buNone/>
            </a:pPr>
            <a:r>
              <a:rPr lang="en-US" sz="1800" dirty="0"/>
              <a:t>3. financial flexibility: 0=low flexibility, 0.5=medium flexibility, 1=high flexibility.</a:t>
            </a:r>
          </a:p>
          <a:p>
            <a:pPr marL="0" indent="0">
              <a:buNone/>
            </a:pPr>
            <a:r>
              <a:rPr lang="en-US" sz="1800" dirty="0"/>
              <a:t>4. credibility: 0=low credibility, 0.5=medium credibility, 1=high credibility.</a:t>
            </a:r>
          </a:p>
          <a:p>
            <a:pPr marL="0" indent="0">
              <a:buNone/>
            </a:pPr>
            <a:r>
              <a:rPr lang="en-US" sz="1800" dirty="0"/>
              <a:t>5. competitiveness: 0=low competitiveness, 0.5=medium competitiveness, 1=high</a:t>
            </a:r>
          </a:p>
          <a:p>
            <a:pPr marL="0" indent="0">
              <a:buNone/>
            </a:pPr>
            <a:r>
              <a:rPr lang="en-US" sz="1800" dirty="0"/>
              <a:t>competitiveness.</a:t>
            </a:r>
          </a:p>
          <a:p>
            <a:pPr marL="0" indent="0">
              <a:buNone/>
            </a:pPr>
            <a:r>
              <a:rPr lang="en-US" sz="1800" dirty="0"/>
              <a:t>6. </a:t>
            </a:r>
            <a:r>
              <a:rPr lang="en-US" sz="1800" dirty="0" err="1"/>
              <a:t>operating_risk</a:t>
            </a:r>
            <a:r>
              <a:rPr lang="en-US" sz="1800" dirty="0"/>
              <a:t>: 0=low risk, 0.5=medium risk, 1=high risk.</a:t>
            </a:r>
          </a:p>
          <a:p>
            <a:pPr marL="0" indent="0">
              <a:buNone/>
            </a:pPr>
            <a:r>
              <a:rPr lang="en-US" sz="1800" dirty="0"/>
              <a:t>7. class: bankruptcy, non-bankruptcy (target variable).</a:t>
            </a:r>
          </a:p>
        </p:txBody>
      </p:sp>
      <p:pic>
        <p:nvPicPr>
          <p:cNvPr id="4098" name="Picture 2" descr="Complete cloud analytics and data platform | Teradata">
            <a:extLst>
              <a:ext uri="{FF2B5EF4-FFF2-40B4-BE49-F238E27FC236}">
                <a16:creationId xmlns:a16="http://schemas.microsoft.com/office/drawing/2014/main" id="{8209FA58-E260-1DA6-E45B-120B9C4E1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6545" y="341745"/>
            <a:ext cx="3156816" cy="28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76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AEED999-9B7F-5FBD-DE2C-194F3312C9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0647" y="319377"/>
            <a:ext cx="10596336" cy="5966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E02A1E-7A81-D3D8-24F2-0DFB0E76960E}"/>
              </a:ext>
            </a:extLst>
          </p:cNvPr>
          <p:cNvSpPr>
            <a:spLocks noGrp="1"/>
          </p:cNvSpPr>
          <p:nvPr>
            <p:ph type="title"/>
          </p:nvPr>
        </p:nvSpPr>
        <p:spPr/>
        <p:txBody>
          <a:bodyPr/>
          <a:lstStyle/>
          <a:p>
            <a:pPr algn="ctr"/>
            <a:r>
              <a:rPr lang="en-US" i="0" dirty="0">
                <a:solidFill>
                  <a:srgbClr val="FF0000"/>
                </a:solidFill>
                <a:effectLst/>
              </a:rPr>
              <a:t>Exploratory Data Analysis</a:t>
            </a:r>
            <a:endParaRPr lang="en-US" dirty="0">
              <a:solidFill>
                <a:srgbClr val="FF0000"/>
              </a:solidFill>
            </a:endParaRPr>
          </a:p>
        </p:txBody>
      </p:sp>
    </p:spTree>
    <p:extLst>
      <p:ext uri="{BB962C8B-B14F-4D97-AF65-F5344CB8AC3E}">
        <p14:creationId xmlns:p14="http://schemas.microsoft.com/office/powerpoint/2010/main" val="28783794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332</TotalTime>
  <Words>1984</Words>
  <Application>Microsoft Office PowerPoint</Application>
  <PresentationFormat>Widescreen</PresentationFormat>
  <Paragraphs>124</Paragraphs>
  <Slides>24</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Calibri (Body)</vt:lpstr>
      <vt:lpstr>Calibri body</vt:lpstr>
      <vt:lpstr>Calibri Light</vt:lpstr>
      <vt:lpstr>Comic Sans MS</vt:lpstr>
      <vt:lpstr>ff0</vt:lpstr>
      <vt:lpstr>ff3</vt:lpstr>
      <vt:lpstr>Söhne</vt:lpstr>
      <vt:lpstr>Source Sans Pro</vt:lpstr>
      <vt:lpstr>Retrospect</vt:lpstr>
      <vt:lpstr>Office Theme</vt:lpstr>
      <vt:lpstr>Bankruptcy Prevention</vt:lpstr>
      <vt:lpstr>Bankruptcy Overview </vt:lpstr>
      <vt:lpstr>Bankruptcy Prediction Model Evaluation</vt:lpstr>
      <vt:lpstr>Bankruptcy Prediction Model Overview :  </vt:lpstr>
      <vt:lpstr>PowerPoint Presentation</vt:lpstr>
      <vt:lpstr>Problem Statement</vt:lpstr>
      <vt:lpstr>PowerPoint Presentation</vt:lpstr>
      <vt:lpstr>Data Summary</vt:lpstr>
      <vt:lpstr>Exploratory Data Analysis</vt:lpstr>
      <vt:lpstr>Insights   </vt:lpstr>
      <vt:lpstr>PowerPoint Presentation</vt:lpstr>
      <vt:lpstr>Conclusion on EDA</vt:lpstr>
      <vt:lpstr>Applying Models</vt:lpstr>
      <vt:lpstr>Applying Model: Logistic Regression</vt:lpstr>
      <vt:lpstr>PowerPoint Presentation</vt:lpstr>
      <vt:lpstr>Applying Model: Support Vector Machines (SVMs)  </vt:lpstr>
      <vt:lpstr>PowerPoint Presentation</vt:lpstr>
      <vt:lpstr> </vt:lpstr>
      <vt:lpstr>Streamlit </vt:lpstr>
      <vt:lpstr>PowerPoint Presentation</vt:lpstr>
      <vt:lpstr>Output of Model using Streamlit</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Prevention</dc:title>
  <dc:creator>jhurohit@gmail.com</dc:creator>
  <cp:lastModifiedBy>jhurohit@gmail.com</cp:lastModifiedBy>
  <cp:revision>24</cp:revision>
  <dcterms:created xsi:type="dcterms:W3CDTF">2023-10-10T15:27:36Z</dcterms:created>
  <dcterms:modified xsi:type="dcterms:W3CDTF">2023-10-11T15:53:36Z</dcterms:modified>
</cp:coreProperties>
</file>